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Discuss the changing ideals of American womanhood between the American Revolution (1770s) and the outbreak of the Civil War. What factors fostered the emergence of “republican motherhood” and the “cult of domesticity”? Assess the extent to which these ideals influenced the lives of women during this period. In your answer be sure to consider issues of race and class.</a:t>
            </a:r>
            <a:r>
              <a:rPr lang="en-US" sz="2000" dirty="0" smtClean="0"/>
              <a:t/>
            </a:r>
            <a:br>
              <a:rPr lang="en-US" sz="2000" dirty="0" smtClean="0"/>
            </a:br>
            <a:endParaRPr lang="en-US" sz="2000" dirty="0"/>
          </a:p>
        </p:txBody>
      </p:sp>
      <p:sp>
        <p:nvSpPr>
          <p:cNvPr id="3" name="Subtitle 2"/>
          <p:cNvSpPr>
            <a:spLocks noGrp="1"/>
          </p:cNvSpPr>
          <p:nvPr>
            <p:ph type="subTitle" idx="1"/>
          </p:nvPr>
        </p:nvSpPr>
        <p:spPr/>
        <p:txBody>
          <a:bodyPr/>
          <a:lstStyle/>
          <a:p>
            <a:r>
              <a:rPr lang="en-US" dirty="0" smtClean="0"/>
              <a:t>Use documents and your knowledge of the time period in constructing your response. </a:t>
            </a:r>
            <a:endParaRPr lang="en-US" dirty="0"/>
          </a:p>
        </p:txBody>
      </p:sp>
    </p:spTree>
    <p:extLst>
      <p:ext uri="{BB962C8B-B14F-4D97-AF65-F5344CB8AC3E}">
        <p14:creationId xmlns:p14="http://schemas.microsoft.com/office/powerpoint/2010/main" val="368526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 of Domesticity</a:t>
            </a:r>
            <a:endParaRPr lang="en-US" dirty="0"/>
          </a:p>
        </p:txBody>
      </p:sp>
      <p:pic>
        <p:nvPicPr>
          <p:cNvPr id="5" name="Content Placeholder 4"/>
          <p:cNvPicPr>
            <a:picLocks noGrp="1" noChangeAspect="1"/>
          </p:cNvPicPr>
          <p:nvPr>
            <p:ph idx="1"/>
          </p:nvPr>
        </p:nvPicPr>
        <p:blipFill>
          <a:blip r:embed="rId2"/>
          <a:stretch>
            <a:fillRect/>
          </a:stretch>
        </p:blipFill>
        <p:spPr>
          <a:xfrm>
            <a:off x="8517597" y="384448"/>
            <a:ext cx="3240918" cy="2471673"/>
          </a:xfrm>
          <a:prstGeom prst="rect">
            <a:avLst/>
          </a:prstGeom>
        </p:spPr>
      </p:pic>
      <p:pic>
        <p:nvPicPr>
          <p:cNvPr id="4" name="Picture 3"/>
          <p:cNvPicPr>
            <a:picLocks noChangeAspect="1"/>
          </p:cNvPicPr>
          <p:nvPr/>
        </p:nvPicPr>
        <p:blipFill>
          <a:blip r:embed="rId3"/>
          <a:stretch>
            <a:fillRect/>
          </a:stretch>
        </p:blipFill>
        <p:spPr>
          <a:xfrm>
            <a:off x="8517597" y="3188117"/>
            <a:ext cx="3240918" cy="2323677"/>
          </a:xfrm>
          <a:prstGeom prst="rect">
            <a:avLst/>
          </a:prstGeom>
        </p:spPr>
      </p:pic>
      <p:sp>
        <p:nvSpPr>
          <p:cNvPr id="6" name="TextBox 5"/>
          <p:cNvSpPr txBox="1"/>
          <p:nvPr/>
        </p:nvSpPr>
        <p:spPr>
          <a:xfrm>
            <a:off x="604911" y="1955409"/>
            <a:ext cx="7596554" cy="4062651"/>
          </a:xfrm>
          <a:prstGeom prst="rect">
            <a:avLst/>
          </a:prstGeom>
          <a:noFill/>
        </p:spPr>
        <p:txBody>
          <a:bodyPr wrap="square" rtlCol="0">
            <a:spAutoFit/>
          </a:bodyPr>
          <a:lstStyle/>
          <a:p>
            <a:r>
              <a:rPr lang="en-US" sz="2000" dirty="0" smtClean="0"/>
              <a:t>“Culture of true womanhood” </a:t>
            </a:r>
          </a:p>
          <a:p>
            <a:r>
              <a:rPr lang="en-US" sz="2000" dirty="0" smtClean="0"/>
              <a:t>Emphasized the role of women within the home, their “proper sphere”. </a:t>
            </a:r>
          </a:p>
          <a:p>
            <a:r>
              <a:rPr lang="en-US" sz="2000" dirty="0" smtClean="0"/>
              <a:t>“True Women” must abide by four cardinal virtues:</a:t>
            </a:r>
          </a:p>
          <a:p>
            <a:pPr marL="342900" indent="-342900">
              <a:buAutoNum type="arabicPeriod"/>
            </a:pPr>
            <a:r>
              <a:rPr lang="en-US" sz="2000" dirty="0" smtClean="0"/>
              <a:t>Piety- Religion (controlled longings)</a:t>
            </a:r>
          </a:p>
          <a:p>
            <a:pPr marL="342900" indent="-342900">
              <a:buAutoNum type="arabicPeriod"/>
            </a:pPr>
            <a:r>
              <a:rPr lang="en-US" sz="2000" dirty="0" smtClean="0"/>
              <a:t>Purity- Virginity must be saved for husband. </a:t>
            </a:r>
          </a:p>
          <a:p>
            <a:pPr marL="342900" indent="-342900">
              <a:buAutoNum type="arabicPeriod"/>
            </a:pPr>
            <a:r>
              <a:rPr lang="en-US" sz="2000" dirty="0" smtClean="0"/>
              <a:t>Submission- Obedient to their husbands because men were regarded as their superior. </a:t>
            </a:r>
          </a:p>
          <a:p>
            <a:pPr marL="342900" indent="-342900">
              <a:buAutoNum type="arabicPeriod"/>
            </a:pPr>
            <a:r>
              <a:rPr lang="en-US" sz="2000" dirty="0" smtClean="0"/>
              <a:t>Domesticity- Keeping a proper home for husband and raising children. </a:t>
            </a:r>
          </a:p>
          <a:p>
            <a:pPr marL="342900" indent="-342900">
              <a:buAutoNum type="arabicPeriod"/>
            </a:pPr>
            <a:endParaRPr lang="en-US" sz="2000" dirty="0"/>
          </a:p>
          <a:p>
            <a:r>
              <a:rPr lang="en-US" sz="2000" dirty="0" smtClean="0"/>
              <a:t>“Perfection of motherhood.. Is the wife and mother.” – Godey’s Lady Book </a:t>
            </a:r>
          </a:p>
          <a:p>
            <a:endParaRPr lang="en-US" dirty="0"/>
          </a:p>
        </p:txBody>
      </p:sp>
    </p:spTree>
    <p:extLst>
      <p:ext uri="{BB962C8B-B14F-4D97-AF65-F5344CB8AC3E}">
        <p14:creationId xmlns:p14="http://schemas.microsoft.com/office/powerpoint/2010/main" val="2058231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of Domesticity</a:t>
            </a:r>
            <a:endParaRPr lang="en-US" dirty="0"/>
          </a:p>
        </p:txBody>
      </p:sp>
      <p:sp>
        <p:nvSpPr>
          <p:cNvPr id="3" name="Content Placeholder 2"/>
          <p:cNvSpPr>
            <a:spLocks noGrp="1"/>
          </p:cNvSpPr>
          <p:nvPr>
            <p:ph idx="1"/>
          </p:nvPr>
        </p:nvSpPr>
        <p:spPr/>
        <p:txBody>
          <a:bodyPr/>
          <a:lstStyle/>
          <a:p>
            <a:r>
              <a:rPr lang="en-US" sz="2800" dirty="0" smtClean="0"/>
              <a:t>Class Gap: Prominent among upper and middle classes.</a:t>
            </a:r>
          </a:p>
          <a:p>
            <a:r>
              <a:rPr lang="en-US" sz="2800" dirty="0" smtClean="0"/>
              <a:t>“True Women” were soft and delicate. Therefore, black, working class, and immigrant women did not meet the requirements of femininity. </a:t>
            </a:r>
          </a:p>
          <a:p>
            <a:endParaRPr lang="en-US" dirty="0"/>
          </a:p>
          <a:p>
            <a:endParaRPr lang="en-US" dirty="0" smtClean="0"/>
          </a:p>
        </p:txBody>
      </p:sp>
    </p:spTree>
    <p:extLst>
      <p:ext uri="{BB962C8B-B14F-4D97-AF65-F5344CB8AC3E}">
        <p14:creationId xmlns:p14="http://schemas.microsoft.com/office/powerpoint/2010/main" val="1564813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normAutofit/>
          </a:bodyPr>
          <a:lstStyle/>
          <a:p>
            <a:r>
              <a:rPr lang="en-US" sz="2400" dirty="0" smtClean="0"/>
              <a:t>Married women were not permitted to work. In 1890, 4.5% of all married women were employed compared to 40.5% of single women. </a:t>
            </a:r>
          </a:p>
          <a:p>
            <a:pPr marL="0" indent="0">
              <a:buNone/>
            </a:pPr>
            <a:r>
              <a:rPr lang="en-US" sz="2400" dirty="0" smtClean="0"/>
              <a:t>When husbands died or left their family the woman lost her power and had little economic support. </a:t>
            </a:r>
          </a:p>
          <a:p>
            <a:pPr marL="0" indent="0">
              <a:buNone/>
            </a:pPr>
            <a:endParaRPr lang="en-US" sz="2400" dirty="0"/>
          </a:p>
          <a:p>
            <a:pPr marL="0" indent="0">
              <a:buNone/>
            </a:pPr>
            <a:r>
              <a:rPr lang="en-US" sz="2400" dirty="0" smtClean="0"/>
              <a:t>Cult of Domesticity met HUGE opposition from women who advocated for women’s rights. Led to the creation and strengthening of feminism. Those opposed to the Cult of Domesticity met at the Seneca Falls Convention in 1848, issued the Declaration of Sentiments, and inevitably led to women’s suffrage in 1920. </a:t>
            </a:r>
          </a:p>
          <a:p>
            <a:endParaRPr lang="en-US" dirty="0"/>
          </a:p>
          <a:p>
            <a:endParaRPr lang="en-US" dirty="0"/>
          </a:p>
        </p:txBody>
      </p:sp>
    </p:spTree>
    <p:extLst>
      <p:ext uri="{BB962C8B-B14F-4D97-AF65-F5344CB8AC3E}">
        <p14:creationId xmlns:p14="http://schemas.microsoft.com/office/powerpoint/2010/main" val="2630688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t>
            </a:r>
            <a:endParaRPr lang="en-US" dirty="0"/>
          </a:p>
        </p:txBody>
      </p:sp>
      <p:sp>
        <p:nvSpPr>
          <p:cNvPr id="3" name="Content Placeholder 2"/>
          <p:cNvSpPr>
            <a:spLocks noGrp="1"/>
          </p:cNvSpPr>
          <p:nvPr>
            <p:ph idx="1"/>
          </p:nvPr>
        </p:nvSpPr>
        <p:spPr/>
        <p:txBody>
          <a:bodyPr/>
          <a:lstStyle/>
          <a:p>
            <a:r>
              <a:rPr lang="en-US" dirty="0" smtClean="0"/>
              <a:t>Using the template given, organize all information. </a:t>
            </a:r>
            <a:endParaRPr lang="en-US" dirty="0"/>
          </a:p>
        </p:txBody>
      </p:sp>
    </p:spTree>
    <p:extLst>
      <p:ext uri="{BB962C8B-B14F-4D97-AF65-F5344CB8AC3E}">
        <p14:creationId xmlns:p14="http://schemas.microsoft.com/office/powerpoint/2010/main" val="1439740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Analyze Documents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1801034"/>
              </p:ext>
            </p:extLst>
          </p:nvPr>
        </p:nvGraphicFramePr>
        <p:xfrm>
          <a:off x="1096963" y="1846263"/>
          <a:ext cx="10058400" cy="4348480"/>
        </p:xfrm>
        <a:graphic>
          <a:graphicData uri="http://schemas.openxmlformats.org/drawingml/2006/table">
            <a:tbl>
              <a:tblPr firstRow="1" bandRow="1">
                <a:tableStyleId>{5C22544A-7EE6-4342-B048-85BDC9FD1C3A}</a:tableStyleId>
              </a:tblPr>
              <a:tblGrid>
                <a:gridCol w="1676400"/>
                <a:gridCol w="1676400"/>
                <a:gridCol w="1676400"/>
                <a:gridCol w="1676400"/>
                <a:gridCol w="1676400"/>
                <a:gridCol w="1676400"/>
              </a:tblGrid>
              <a:tr h="370840">
                <a:tc>
                  <a:txBody>
                    <a:bodyPr/>
                    <a:lstStyle/>
                    <a:p>
                      <a:endParaRPr lang="en-US" dirty="0"/>
                    </a:p>
                  </a:txBody>
                  <a:tcPr/>
                </a:tc>
                <a:tc>
                  <a:txBody>
                    <a:bodyPr/>
                    <a:lstStyle/>
                    <a:p>
                      <a:r>
                        <a:rPr lang="en-US" dirty="0" smtClean="0"/>
                        <a:t>What does this</a:t>
                      </a:r>
                      <a:r>
                        <a:rPr lang="en-US" baseline="0" dirty="0" smtClean="0"/>
                        <a:t> say?</a:t>
                      </a:r>
                      <a:endParaRPr lang="en-US" dirty="0"/>
                    </a:p>
                  </a:txBody>
                  <a:tcPr/>
                </a:tc>
                <a:tc>
                  <a:txBody>
                    <a:bodyPr/>
                    <a:lstStyle/>
                    <a:p>
                      <a:r>
                        <a:rPr lang="en-US" dirty="0" smtClean="0"/>
                        <a:t>How does it relate?</a:t>
                      </a:r>
                      <a:endParaRPr lang="en-US" dirty="0"/>
                    </a:p>
                  </a:txBody>
                  <a:tcPr/>
                </a:tc>
                <a:tc>
                  <a:txBody>
                    <a:bodyPr/>
                    <a:lstStyle/>
                    <a:p>
                      <a:r>
                        <a:rPr lang="en-US" dirty="0" smtClean="0"/>
                        <a:t>What main</a:t>
                      </a:r>
                      <a:r>
                        <a:rPr lang="en-US" baseline="0" dirty="0" smtClean="0"/>
                        <a:t> factor?</a:t>
                      </a:r>
                      <a:endParaRPr lang="en-US" dirty="0" smtClean="0"/>
                    </a:p>
                  </a:txBody>
                  <a:tcPr/>
                </a:tc>
                <a:tc>
                  <a:txBody>
                    <a:bodyPr/>
                    <a:lstStyle/>
                    <a:p>
                      <a:r>
                        <a:rPr lang="en-US" dirty="0" smtClean="0"/>
                        <a:t>What sub factor? </a:t>
                      </a:r>
                      <a:endParaRPr lang="en-US" dirty="0"/>
                    </a:p>
                  </a:txBody>
                  <a:tcPr/>
                </a:tc>
                <a:tc>
                  <a:txBody>
                    <a:bodyPr/>
                    <a:lstStyle/>
                    <a:p>
                      <a:r>
                        <a:rPr lang="en-US" dirty="0" smtClean="0"/>
                        <a:t>Text Evidence</a:t>
                      </a:r>
                      <a:endParaRPr lang="en-US" dirty="0"/>
                    </a:p>
                  </a:txBody>
                  <a:tcPr/>
                </a:tc>
              </a:tr>
              <a:tr h="370840">
                <a:tc>
                  <a:txBody>
                    <a:bodyPr/>
                    <a:lstStyle/>
                    <a:p>
                      <a:r>
                        <a:rPr lang="en-US" dirty="0" smtClean="0"/>
                        <a:t>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B</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C</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G</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H</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I</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J</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584042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Create Outline</a:t>
            </a:r>
            <a:endParaRPr lang="en-US" dirty="0"/>
          </a:p>
        </p:txBody>
      </p:sp>
      <p:sp>
        <p:nvSpPr>
          <p:cNvPr id="3" name="Content Placeholder 2"/>
          <p:cNvSpPr>
            <a:spLocks noGrp="1"/>
          </p:cNvSpPr>
          <p:nvPr>
            <p:ph idx="1"/>
          </p:nvPr>
        </p:nvSpPr>
        <p:spPr/>
        <p:txBody>
          <a:bodyPr/>
          <a:lstStyle/>
          <a:p>
            <a:pPr marL="0" indent="0">
              <a:buNone/>
            </a:pPr>
            <a:r>
              <a:rPr lang="en-US" dirty="0" smtClean="0"/>
              <a:t>Introduction Paragraph: </a:t>
            </a:r>
          </a:p>
          <a:p>
            <a:pPr marL="0" indent="0">
              <a:buNone/>
            </a:pPr>
            <a:r>
              <a:rPr lang="en-US" dirty="0"/>
              <a:t>	</a:t>
            </a:r>
            <a:r>
              <a:rPr lang="en-US" dirty="0" smtClean="0"/>
              <a:t>Background</a:t>
            </a:r>
          </a:p>
          <a:p>
            <a:pPr marL="0" indent="0">
              <a:buNone/>
            </a:pPr>
            <a:r>
              <a:rPr lang="en-US" dirty="0"/>
              <a:t>	</a:t>
            </a:r>
            <a:r>
              <a:rPr lang="en-US" dirty="0" smtClean="0"/>
              <a:t>Thesis</a:t>
            </a:r>
          </a:p>
          <a:p>
            <a:pPr marL="0" indent="0">
              <a:buNone/>
            </a:pPr>
            <a:r>
              <a:rPr lang="en-US" dirty="0" smtClean="0"/>
              <a:t>Body Paragraphs:</a:t>
            </a:r>
          </a:p>
          <a:p>
            <a:pPr marL="0" indent="0">
              <a:buNone/>
            </a:pPr>
            <a:r>
              <a:rPr lang="en-US" dirty="0"/>
              <a:t>	</a:t>
            </a:r>
            <a:r>
              <a:rPr lang="en-US" dirty="0" smtClean="0"/>
              <a:t>Claim</a:t>
            </a:r>
          </a:p>
          <a:p>
            <a:pPr marL="0" indent="0">
              <a:buNone/>
            </a:pPr>
            <a:r>
              <a:rPr lang="en-US" dirty="0"/>
              <a:t>	</a:t>
            </a:r>
            <a:r>
              <a:rPr lang="en-US" dirty="0" smtClean="0"/>
              <a:t>Evidence (What DOC are you using to support your claim?)</a:t>
            </a:r>
          </a:p>
          <a:p>
            <a:pPr marL="0" indent="0">
              <a:buNone/>
            </a:pPr>
            <a:r>
              <a:rPr lang="en-US" dirty="0"/>
              <a:t>	</a:t>
            </a:r>
            <a:r>
              <a:rPr lang="en-US" dirty="0" smtClean="0"/>
              <a:t>Argument</a:t>
            </a:r>
          </a:p>
        </p:txBody>
      </p:sp>
    </p:spTree>
    <p:extLst>
      <p:ext uri="{BB962C8B-B14F-4D97-AF65-F5344CB8AC3E}">
        <p14:creationId xmlns:p14="http://schemas.microsoft.com/office/powerpoint/2010/main" val="721671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Deconstruct Prompt</a:t>
            </a:r>
            <a:endParaRPr lang="en-US" dirty="0"/>
          </a:p>
        </p:txBody>
      </p:sp>
      <p:sp>
        <p:nvSpPr>
          <p:cNvPr id="3" name="Content Placeholder 2"/>
          <p:cNvSpPr>
            <a:spLocks noGrp="1"/>
          </p:cNvSpPr>
          <p:nvPr>
            <p:ph idx="1"/>
          </p:nvPr>
        </p:nvSpPr>
        <p:spPr/>
        <p:txBody>
          <a:bodyPr>
            <a:normAutofit/>
          </a:bodyPr>
          <a:lstStyle/>
          <a:p>
            <a:r>
              <a:rPr lang="en-US" sz="2800" dirty="0" smtClean="0"/>
              <a:t>1. What is the MAIN TOPIC of your paper?</a:t>
            </a:r>
          </a:p>
          <a:p>
            <a:r>
              <a:rPr lang="en-US" sz="2800" dirty="0" smtClean="0"/>
              <a:t>2. In what way are you asked to analyze this topic? </a:t>
            </a:r>
          </a:p>
          <a:p>
            <a:r>
              <a:rPr lang="en-US" sz="2800" dirty="0" smtClean="0"/>
              <a:t>3. What are the sub topics that must be included? </a:t>
            </a:r>
            <a:endParaRPr lang="en-US" sz="2800" dirty="0"/>
          </a:p>
        </p:txBody>
      </p:sp>
    </p:spTree>
    <p:extLst>
      <p:ext uri="{BB962C8B-B14F-4D97-AF65-F5344CB8AC3E}">
        <p14:creationId xmlns:p14="http://schemas.microsoft.com/office/powerpoint/2010/main" val="2131719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Deconstruction</a:t>
            </a:r>
            <a:endParaRPr lang="en-US" dirty="0"/>
          </a:p>
        </p:txBody>
      </p:sp>
      <p:sp>
        <p:nvSpPr>
          <p:cNvPr id="3" name="Content Placeholder 2"/>
          <p:cNvSpPr>
            <a:spLocks noGrp="1"/>
          </p:cNvSpPr>
          <p:nvPr>
            <p:ph idx="1"/>
          </p:nvPr>
        </p:nvSpPr>
        <p:spPr/>
        <p:txBody>
          <a:bodyPr/>
          <a:lstStyle/>
          <a:p>
            <a:r>
              <a:rPr lang="en-US" sz="2400" dirty="0" smtClean="0"/>
              <a:t>1. </a:t>
            </a:r>
            <a:r>
              <a:rPr lang="en-US" sz="2400" b="1" dirty="0" smtClean="0"/>
              <a:t>Main Topic: </a:t>
            </a:r>
            <a:r>
              <a:rPr lang="en-US" sz="2400" dirty="0" smtClean="0"/>
              <a:t>Womanhood (Revolution War-Civil War)</a:t>
            </a:r>
          </a:p>
          <a:p>
            <a:r>
              <a:rPr lang="en-US" sz="2400" dirty="0" smtClean="0"/>
              <a:t>2. </a:t>
            </a:r>
            <a:r>
              <a:rPr lang="en-US" sz="2400" b="1" dirty="0" smtClean="0"/>
              <a:t>How you’re asked to analyze: </a:t>
            </a:r>
            <a:r>
              <a:rPr lang="en-US" sz="2400" dirty="0" smtClean="0"/>
              <a:t>Factors that lead to the start of “republican motherhood” and “cult of domesticity” </a:t>
            </a:r>
          </a:p>
          <a:p>
            <a:r>
              <a:rPr lang="en-US" sz="2400" dirty="0" smtClean="0"/>
              <a:t>3. </a:t>
            </a:r>
            <a:r>
              <a:rPr lang="en-US" sz="2400" b="1" dirty="0" smtClean="0"/>
              <a:t>Required subtopics: </a:t>
            </a:r>
          </a:p>
          <a:p>
            <a:pPr lvl="1"/>
            <a:r>
              <a:rPr lang="en-US" sz="2000" dirty="0" smtClean="0"/>
              <a:t>A. How did these (“republican motherhood” and “cult of domesticity” influence women?</a:t>
            </a:r>
          </a:p>
          <a:p>
            <a:pPr lvl="1"/>
            <a:r>
              <a:rPr lang="en-US" sz="2000" dirty="0" smtClean="0"/>
              <a:t>B. Consider race/class</a:t>
            </a:r>
          </a:p>
          <a:p>
            <a:pPr marL="201168" lvl="1" indent="0">
              <a:buNone/>
            </a:pPr>
            <a:endParaRPr lang="en-US" dirty="0"/>
          </a:p>
        </p:txBody>
      </p:sp>
    </p:spTree>
    <p:extLst>
      <p:ext uri="{BB962C8B-B14F-4D97-AF65-F5344CB8AC3E}">
        <p14:creationId xmlns:p14="http://schemas.microsoft.com/office/powerpoint/2010/main" val="3511519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Background Information</a:t>
            </a:r>
            <a:endParaRPr lang="en-US" dirty="0"/>
          </a:p>
        </p:txBody>
      </p:sp>
      <p:sp>
        <p:nvSpPr>
          <p:cNvPr id="3" name="Content Placeholder 2"/>
          <p:cNvSpPr>
            <a:spLocks noGrp="1"/>
          </p:cNvSpPr>
          <p:nvPr>
            <p:ph idx="1"/>
          </p:nvPr>
        </p:nvSpPr>
        <p:spPr/>
        <p:txBody>
          <a:bodyPr>
            <a:normAutofit/>
          </a:bodyPr>
          <a:lstStyle/>
          <a:p>
            <a:r>
              <a:rPr lang="en-US" sz="2800" dirty="0" smtClean="0"/>
              <a:t>Outline your response to the essay prompt using ONLY the background information. Make sure your outline includes all information required within the prompt. Do additional research if necessary. </a:t>
            </a:r>
          </a:p>
          <a:p>
            <a:endParaRPr lang="en-US" sz="2800" dirty="0"/>
          </a:p>
        </p:txBody>
      </p:sp>
    </p:spTree>
    <p:extLst>
      <p:ext uri="{BB962C8B-B14F-4D97-AF65-F5344CB8AC3E}">
        <p14:creationId xmlns:p14="http://schemas.microsoft.com/office/powerpoint/2010/main" val="999503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 Motherhood </a:t>
            </a:r>
            <a:endParaRPr lang="en-US" dirty="0"/>
          </a:p>
        </p:txBody>
      </p:sp>
      <p:sp>
        <p:nvSpPr>
          <p:cNvPr id="3" name="Content Placeholder 2"/>
          <p:cNvSpPr>
            <a:spLocks noGrp="1"/>
          </p:cNvSpPr>
          <p:nvPr>
            <p:ph idx="1"/>
          </p:nvPr>
        </p:nvSpPr>
        <p:spPr>
          <a:xfrm>
            <a:off x="674224" y="1873914"/>
            <a:ext cx="10058400" cy="4023360"/>
          </a:xfrm>
        </p:spPr>
        <p:txBody>
          <a:bodyPr>
            <a:normAutofit/>
          </a:bodyPr>
          <a:lstStyle/>
          <a:p>
            <a:r>
              <a:rPr lang="en-US" sz="2400" dirty="0" smtClean="0"/>
              <a:t>-Prominent attitude towards women’s role in society surrounding the American Revolution. Revolves around the belief that it is the woman’s role to foster and pass on the republican values to the next generation. Women were to sacrifice their own needs in order to instill the values of Patriotism in their children for the good of the entire country. Sons were raised to be civic minded while girls were raised to inherit the role of educating the next generation. </a:t>
            </a:r>
            <a:endParaRPr lang="en-US" sz="2400" dirty="0"/>
          </a:p>
        </p:txBody>
      </p:sp>
      <p:pic>
        <p:nvPicPr>
          <p:cNvPr id="4" name="Picture 3"/>
          <p:cNvPicPr>
            <a:picLocks noChangeAspect="1"/>
          </p:cNvPicPr>
          <p:nvPr/>
        </p:nvPicPr>
        <p:blipFill>
          <a:blip r:embed="rId2"/>
          <a:stretch>
            <a:fillRect/>
          </a:stretch>
        </p:blipFill>
        <p:spPr>
          <a:xfrm>
            <a:off x="4570975" y="4032732"/>
            <a:ext cx="2264897" cy="2172242"/>
          </a:xfrm>
          <a:prstGeom prst="rect">
            <a:avLst/>
          </a:prstGeom>
        </p:spPr>
      </p:pic>
      <p:sp>
        <p:nvSpPr>
          <p:cNvPr id="5" name="TextBox 4"/>
          <p:cNvSpPr txBox="1"/>
          <p:nvPr/>
        </p:nvSpPr>
        <p:spPr>
          <a:xfrm>
            <a:off x="674224" y="4149969"/>
            <a:ext cx="3391339" cy="1846659"/>
          </a:xfrm>
          <a:prstGeom prst="rect">
            <a:avLst/>
          </a:prstGeom>
          <a:noFill/>
        </p:spPr>
        <p:txBody>
          <a:bodyPr wrap="square" rtlCol="0">
            <a:spAutoFit/>
          </a:bodyPr>
          <a:lstStyle/>
          <a:p>
            <a:r>
              <a:rPr lang="en-US" b="1" dirty="0" smtClean="0"/>
              <a:t>Ideals of Enlightenment</a:t>
            </a:r>
          </a:p>
          <a:p>
            <a:r>
              <a:rPr lang="en-US" sz="1600" dirty="0" smtClean="0"/>
              <a:t>John Locke: </a:t>
            </a:r>
            <a:r>
              <a:rPr lang="en-US" sz="1600" dirty="0"/>
              <a:t>"[T]he first society was between man and wife, which gave beginning to that between parents and children... conjugal society is made by a voluntary compact between man and woman."</a:t>
            </a:r>
            <a:endParaRPr lang="en-US" sz="1600" dirty="0"/>
          </a:p>
        </p:txBody>
      </p:sp>
    </p:spTree>
    <p:extLst>
      <p:ext uri="{BB962C8B-B14F-4D97-AF65-F5344CB8AC3E}">
        <p14:creationId xmlns:p14="http://schemas.microsoft.com/office/powerpoint/2010/main" val="227574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 Motherhood</a:t>
            </a:r>
            <a:endParaRPr lang="en-US" dirty="0"/>
          </a:p>
        </p:txBody>
      </p:sp>
      <p:sp>
        <p:nvSpPr>
          <p:cNvPr id="3" name="Content Placeholder 2"/>
          <p:cNvSpPr>
            <a:spLocks noGrp="1"/>
          </p:cNvSpPr>
          <p:nvPr>
            <p:ph idx="1"/>
          </p:nvPr>
        </p:nvSpPr>
        <p:spPr/>
        <p:txBody>
          <a:bodyPr/>
          <a:lstStyle/>
          <a:p>
            <a:r>
              <a:rPr lang="en-US" dirty="0" smtClean="0"/>
              <a:t>Significant figure to reference: Abigail Adams</a:t>
            </a:r>
          </a:p>
          <a:p>
            <a:r>
              <a:rPr lang="en-US" dirty="0"/>
              <a:t>"...remember the ladies, and be more generous and favorable to them than your ancestors. Do not put such unlimited power into the hands of the Husbands. Remember all Men would be tyrants if they could. If particular care and attention is not paid to the Ladies we are determined to foment a Rebellion, and will not hold ourselves bound by any Laws in which we have no voice, or Representation."</a:t>
            </a:r>
            <a:endParaRPr lang="en-US" dirty="0"/>
          </a:p>
        </p:txBody>
      </p:sp>
      <p:pic>
        <p:nvPicPr>
          <p:cNvPr id="4" name="Picture 3"/>
          <p:cNvPicPr>
            <a:picLocks noChangeAspect="1"/>
          </p:cNvPicPr>
          <p:nvPr/>
        </p:nvPicPr>
        <p:blipFill>
          <a:blip r:embed="rId2"/>
          <a:stretch>
            <a:fillRect/>
          </a:stretch>
        </p:blipFill>
        <p:spPr>
          <a:xfrm>
            <a:off x="4754880" y="3411416"/>
            <a:ext cx="1892105" cy="2838158"/>
          </a:xfrm>
          <a:prstGeom prst="rect">
            <a:avLst/>
          </a:prstGeom>
        </p:spPr>
      </p:pic>
    </p:spTree>
    <p:extLst>
      <p:ext uri="{BB962C8B-B14F-4D97-AF65-F5344CB8AC3E}">
        <p14:creationId xmlns:p14="http://schemas.microsoft.com/office/powerpoint/2010/main" val="3212553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 Motherhood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0722535"/>
              </p:ext>
            </p:extLst>
          </p:nvPr>
        </p:nvGraphicFramePr>
        <p:xfrm>
          <a:off x="1097280" y="1958805"/>
          <a:ext cx="10058400" cy="3566160"/>
        </p:xfrm>
        <a:graphic>
          <a:graphicData uri="http://schemas.openxmlformats.org/drawingml/2006/table">
            <a:tbl>
              <a:tblPr firstRow="1" bandRow="1">
                <a:tableStyleId>{5C22544A-7EE6-4342-B048-85BDC9FD1C3A}</a:tableStyleId>
              </a:tblPr>
              <a:tblGrid>
                <a:gridCol w="5029200"/>
                <a:gridCol w="5029200"/>
              </a:tblGrid>
              <a:tr h="370840">
                <a:tc>
                  <a:txBody>
                    <a:bodyPr/>
                    <a:lstStyle/>
                    <a:p>
                      <a:r>
                        <a:rPr lang="en-US" sz="2400" dirty="0" smtClean="0"/>
                        <a:t>PROS</a:t>
                      </a:r>
                      <a:endParaRPr lang="en-US" sz="2400" dirty="0"/>
                    </a:p>
                  </a:txBody>
                  <a:tcPr/>
                </a:tc>
                <a:tc>
                  <a:txBody>
                    <a:bodyPr/>
                    <a:lstStyle/>
                    <a:p>
                      <a:r>
                        <a:rPr lang="en-US" sz="2400" dirty="0" smtClean="0"/>
                        <a:t>CONS</a:t>
                      </a:r>
                      <a:endParaRPr lang="en-US" sz="2400"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18063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 Motherhood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0722535"/>
              </p:ext>
            </p:extLst>
          </p:nvPr>
        </p:nvGraphicFramePr>
        <p:xfrm>
          <a:off x="1097280" y="1958805"/>
          <a:ext cx="10058400" cy="3566160"/>
        </p:xfrm>
        <a:graphic>
          <a:graphicData uri="http://schemas.openxmlformats.org/drawingml/2006/table">
            <a:tbl>
              <a:tblPr firstRow="1" bandRow="1">
                <a:tableStyleId>{5C22544A-7EE6-4342-B048-85BDC9FD1C3A}</a:tableStyleId>
              </a:tblPr>
              <a:tblGrid>
                <a:gridCol w="5029200"/>
                <a:gridCol w="5029200"/>
              </a:tblGrid>
              <a:tr h="370840">
                <a:tc>
                  <a:txBody>
                    <a:bodyPr/>
                    <a:lstStyle/>
                    <a:p>
                      <a:r>
                        <a:rPr lang="en-US" sz="2400" dirty="0" smtClean="0"/>
                        <a:t>PROS</a:t>
                      </a:r>
                      <a:endParaRPr lang="en-US" sz="2400" dirty="0"/>
                    </a:p>
                  </a:txBody>
                  <a:tcPr/>
                </a:tc>
                <a:tc>
                  <a:txBody>
                    <a:bodyPr/>
                    <a:lstStyle/>
                    <a:p>
                      <a:r>
                        <a:rPr lang="en-US" sz="2400" dirty="0" smtClean="0"/>
                        <a:t>CONS</a:t>
                      </a:r>
                      <a:endParaRPr lang="en-US" sz="2400"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76765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on Women</a:t>
            </a:r>
            <a:endParaRPr lang="en-US" dirty="0"/>
          </a:p>
        </p:txBody>
      </p:sp>
      <p:sp>
        <p:nvSpPr>
          <p:cNvPr id="3" name="Content Placeholder 2"/>
          <p:cNvSpPr>
            <a:spLocks noGrp="1"/>
          </p:cNvSpPr>
          <p:nvPr>
            <p:ph idx="1"/>
          </p:nvPr>
        </p:nvSpPr>
        <p:spPr/>
        <p:txBody>
          <a:bodyPr>
            <a:normAutofit/>
          </a:bodyPr>
          <a:lstStyle/>
          <a:p>
            <a:r>
              <a:rPr lang="en-US" sz="2800" dirty="0" smtClean="0"/>
              <a:t>-Rise in abolitionism among women. WHY?</a:t>
            </a:r>
          </a:p>
          <a:p>
            <a:r>
              <a:rPr lang="en-US" sz="2800" dirty="0" smtClean="0"/>
              <a:t>-Seneca Halls Convention (1848) and the beginning of the fight for women’s rights. </a:t>
            </a:r>
            <a:endParaRPr lang="en-US" sz="2800" dirty="0"/>
          </a:p>
        </p:txBody>
      </p:sp>
    </p:spTree>
    <p:extLst>
      <p:ext uri="{BB962C8B-B14F-4D97-AF65-F5344CB8AC3E}">
        <p14:creationId xmlns:p14="http://schemas.microsoft.com/office/powerpoint/2010/main" val="3913377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1399</TotalTime>
  <Words>754</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Discuss the changing ideals of American womanhood between the American Revolution (1770s) and the outbreak of the Civil War. What factors fostered the emergence of “republican motherhood” and the “cult of domesticity”? Assess the extent to which these ideals influenced the lives of women during this period. In your answer be sure to consider issues of race and class. </vt:lpstr>
      <vt:lpstr>Step 1: Deconstruct Prompt</vt:lpstr>
      <vt:lpstr>Prompt Deconstruction</vt:lpstr>
      <vt:lpstr>Step 2: Background Information</vt:lpstr>
      <vt:lpstr>Republican Motherhood </vt:lpstr>
      <vt:lpstr>Republican Motherhood</vt:lpstr>
      <vt:lpstr>Republican Motherhood</vt:lpstr>
      <vt:lpstr>Republican Motherhood</vt:lpstr>
      <vt:lpstr>Influence on Women</vt:lpstr>
      <vt:lpstr>Cult of Domesticity</vt:lpstr>
      <vt:lpstr>Culture of Domesticity</vt:lpstr>
      <vt:lpstr>Impact</vt:lpstr>
      <vt:lpstr>Step 3: </vt:lpstr>
      <vt:lpstr>Step 4: Analyze Documents</vt:lpstr>
      <vt:lpstr>Step 5: Create Outline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 the changing ideals of American womanhood between the American Revolution (1770s) and the outbreak of the Civil War. What factors fostered the emergence of “republican motherhood” and the “cult of domesticity”? Assess the extent to which these ideals influenced the lives of women during this period. In your answer be sure to consider issues of race and class.</dc:title>
  <dc:creator>Jessica Kenney</dc:creator>
  <cp:lastModifiedBy>Jessica Kenney</cp:lastModifiedBy>
  <cp:revision>9</cp:revision>
  <dcterms:created xsi:type="dcterms:W3CDTF">2015-01-06T18:53:18Z</dcterms:created>
  <dcterms:modified xsi:type="dcterms:W3CDTF">2015-01-07T18:12:53Z</dcterms:modified>
</cp:coreProperties>
</file>