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80" r:id="rId2"/>
  </p:sldMasterIdLst>
  <p:notesMasterIdLst>
    <p:notesMasterId r:id="rId16"/>
  </p:notesMasterIdLst>
  <p:handoutMasterIdLst>
    <p:handoutMasterId r:id="rId17"/>
  </p:handoutMasterIdLst>
  <p:sldIdLst>
    <p:sldId id="256" r:id="rId3"/>
    <p:sldId id="260" r:id="rId4"/>
    <p:sldId id="261" r:id="rId5"/>
    <p:sldId id="279" r:id="rId6"/>
    <p:sldId id="280" r:id="rId7"/>
    <p:sldId id="281" r:id="rId8"/>
    <p:sldId id="282" r:id="rId9"/>
    <p:sldId id="283" r:id="rId10"/>
    <p:sldId id="284" r:id="rId11"/>
    <p:sldId id="285" r:id="rId12"/>
    <p:sldId id="286" r:id="rId13"/>
    <p:sldId id="287" r:id="rId14"/>
    <p:sldId id="288" r:id="rId15"/>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showGuides="1">
      <p:cViewPr varScale="1">
        <p:scale>
          <a:sx n="65" d="100"/>
          <a:sy n="65" d="100"/>
        </p:scale>
        <p:origin x="84" y="234"/>
      </p:cViewPr>
      <p:guideLst>
        <p:guide orient="horz" pos="2160"/>
        <p:guide pos="3840"/>
      </p:guideLst>
    </p:cSldViewPr>
  </p:slideViewPr>
  <p:notesTextViewPr>
    <p:cViewPr>
      <p:scale>
        <a:sx n="1" d="1"/>
        <a:sy n="1" d="1"/>
      </p:scale>
      <p:origin x="0" y="0"/>
    </p:cViewPr>
  </p:notesTextViewPr>
  <p:notesViewPr>
    <p:cSldViewPr snapToGrid="0">
      <p:cViewPr varScale="1">
        <p:scale>
          <a:sx n="63" d="100"/>
          <a:sy n="63" d="100"/>
        </p:scale>
        <p:origin x="2808"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handoutMaster" Target="handoutMasters/handoutMaster1.xml"/><Relationship Id="rId2" Type="http://schemas.openxmlformats.org/officeDocument/2006/relationships/slideMaster" Target="slideMasters/slideMaster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8275" y="0"/>
            <a:ext cx="3043238" cy="466725"/>
          </a:xfrm>
          <a:prstGeom prst="rect">
            <a:avLst/>
          </a:prstGeom>
        </p:spPr>
        <p:txBody>
          <a:bodyPr vert="horz" lIns="91440" tIns="45720" rIns="91440" bIns="45720" rtlCol="0"/>
          <a:lstStyle>
            <a:lvl1pPr algn="r">
              <a:defRPr sz="1200"/>
            </a:lvl1pPr>
          </a:lstStyle>
          <a:p>
            <a:fld id="{E574AC39-44E6-425E-AF49-CF7D189F346F}" type="datetimeFigureOut">
              <a:rPr lang="en-US" smtClean="0"/>
              <a:t>9/22/2014</a:t>
            </a:fld>
            <a:endParaRPr lang="en-US"/>
          </a:p>
        </p:txBody>
      </p:sp>
      <p:sp>
        <p:nvSpPr>
          <p:cNvPr id="4" name="Footer Placeholder 3"/>
          <p:cNvSpPr>
            <a:spLocks noGrp="1"/>
          </p:cNvSpPr>
          <p:nvPr>
            <p:ph type="ftr" sz="quarter" idx="2"/>
          </p:nvPr>
        </p:nvSpPr>
        <p:spPr>
          <a:xfrm>
            <a:off x="0" y="8842375"/>
            <a:ext cx="3043238"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8275" y="8842375"/>
            <a:ext cx="3043238" cy="466725"/>
          </a:xfrm>
          <a:prstGeom prst="rect">
            <a:avLst/>
          </a:prstGeom>
        </p:spPr>
        <p:txBody>
          <a:bodyPr vert="horz" lIns="91440" tIns="45720" rIns="91440" bIns="45720" rtlCol="0" anchor="b"/>
          <a:lstStyle>
            <a:lvl1pPr algn="r">
              <a:defRPr sz="1200"/>
            </a:lvl1pPr>
          </a:lstStyle>
          <a:p>
            <a:fld id="{6320F472-929B-459B-8D82-2FABCC5B32A0}" type="slidenum">
              <a:rPr lang="en-US" smtClean="0"/>
              <a:t>‹#›</a:t>
            </a:fld>
            <a:endParaRPr lang="en-US"/>
          </a:p>
        </p:txBody>
      </p:sp>
    </p:spTree>
    <p:extLst>
      <p:ext uri="{BB962C8B-B14F-4D97-AF65-F5344CB8AC3E}">
        <p14:creationId xmlns:p14="http://schemas.microsoft.com/office/powerpoint/2010/main" val="32022641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DF2775BC-6312-42C7-B7C5-EA6783C2D9CA}" type="datetimeFigureOut">
              <a:rPr lang="en-US" smtClean="0"/>
              <a:t>9/22/2014</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67F715A1-4ADC-44E0-9587-804FF39D6B22}" type="slidenum">
              <a:rPr lang="en-US" smtClean="0"/>
              <a:t>‹#›</a:t>
            </a:fld>
            <a:endParaRPr lang="en-US"/>
          </a:p>
        </p:txBody>
      </p:sp>
    </p:spTree>
    <p:extLst>
      <p:ext uri="{BB962C8B-B14F-4D97-AF65-F5344CB8AC3E}">
        <p14:creationId xmlns:p14="http://schemas.microsoft.com/office/powerpoint/2010/main" val="17298420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0FF0622-75E4-48B8-A617-5428CA5926CE}" type="datetimeFigureOut">
              <a:rPr lang="en-US" smtClean="0"/>
              <a:t>9/22/2014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875541-8164-4CC7-9F2F-6F0C49BB858D}" type="slidenum">
              <a:rPr lang="en-US" smtClean="0"/>
              <a:t>‹#›</a:t>
            </a:fld>
            <a:endParaRPr lang="en-US"/>
          </a:p>
        </p:txBody>
      </p:sp>
    </p:spTree>
    <p:extLst>
      <p:ext uri="{BB962C8B-B14F-4D97-AF65-F5344CB8AC3E}">
        <p14:creationId xmlns:p14="http://schemas.microsoft.com/office/powerpoint/2010/main" val="9408927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ctr">
            <a:normAutofit/>
          </a:bodyPr>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0FF0622-75E4-48B8-A617-5428CA5926CE}" type="datetimeFigureOut">
              <a:rPr lang="en-US" smtClean="0"/>
              <a:t>9/22/2014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875541-8164-4CC7-9F2F-6F0C49BB858D}" type="slidenum">
              <a:rPr lang="en-US" smtClean="0"/>
              <a:t>‹#›</a:t>
            </a:fld>
            <a:endParaRPr lang="en-US"/>
          </a:p>
        </p:txBody>
      </p:sp>
    </p:spTree>
    <p:extLst>
      <p:ext uri="{BB962C8B-B14F-4D97-AF65-F5344CB8AC3E}">
        <p14:creationId xmlns:p14="http://schemas.microsoft.com/office/powerpoint/2010/main" val="25813912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a:p>
        </p:txBody>
      </p:sp>
      <p:sp>
        <p:nvSpPr>
          <p:cNvPr id="4" name="Date Placeholder 3"/>
          <p:cNvSpPr>
            <a:spLocks noGrp="1"/>
          </p:cNvSpPr>
          <p:nvPr>
            <p:ph type="dt" sz="half" idx="10"/>
          </p:nvPr>
        </p:nvSpPr>
        <p:spPr/>
        <p:txBody>
          <a:bodyPr/>
          <a:lstStyle/>
          <a:p>
            <a:fld id="{40FF0622-75E4-48B8-A617-5428CA5926CE}" type="datetimeFigureOut">
              <a:rPr lang="en-US" smtClean="0"/>
              <a:t>9/22/2014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875541-8164-4CC7-9F2F-6F0C49BB858D}" type="slidenum">
              <a:rPr lang="en-US" smtClean="0"/>
              <a:t>‹#›</a:t>
            </a:fld>
            <a:endParaRPr lang="en-US"/>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6409152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p>
            <a:fld id="{40FF0622-75E4-48B8-A617-5428CA5926CE}" type="datetimeFigureOut">
              <a:rPr lang="en-US" smtClean="0"/>
              <a:t>9/22/2014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875541-8164-4CC7-9F2F-6F0C49BB858D}" type="slidenum">
              <a:rPr lang="en-US" smtClean="0"/>
              <a:t>‹#›</a:t>
            </a:fld>
            <a:endParaRPr lang="en-US"/>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3"/>
          <p:cNvSpPr>
            <a:spLocks noGrp="1"/>
          </p:cNvSpPr>
          <p:nvPr>
            <p:ph type="body" sz="half" idx="13"/>
          </p:nvPr>
        </p:nvSpPr>
        <p:spPr>
          <a:xfrm>
            <a:off x="1930400" y="3771174"/>
            <a:ext cx="7385828" cy="342174"/>
          </a:xfrm>
        </p:spPr>
        <p:txBody>
          <a:bodyPr anchor="t">
            <a:normAutofit/>
          </a:bodyPr>
          <a:lstStyle>
            <a:lvl1pPr marL="0" indent="0">
              <a:buNone/>
              <a:defRPr lang="en-US" sz="1400" b="0" i="0" kern="1200" cap="small" dirty="0" smtClean="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Box 10"/>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smtClean="0"/>
              <a:t>“</a:t>
            </a:r>
            <a:endParaRPr lang="en-US" dirty="0"/>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smtClean="0"/>
              <a:t>”</a:t>
            </a:r>
            <a:endParaRPr lang="en-US" dirty="0"/>
          </a:p>
        </p:txBody>
      </p:sp>
    </p:spTree>
    <p:extLst>
      <p:ext uri="{BB962C8B-B14F-4D97-AF65-F5344CB8AC3E}">
        <p14:creationId xmlns:p14="http://schemas.microsoft.com/office/powerpoint/2010/main" val="23476216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59"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0FF0622-75E4-48B8-A617-5428CA5926CE}" type="datetimeFigureOut">
              <a:rPr lang="en-US" smtClean="0"/>
              <a:t>9/22/2014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875541-8164-4CC7-9F2F-6F0C49BB858D}" type="slidenum">
              <a:rPr lang="en-US" smtClean="0"/>
              <a:t>‹#›</a:t>
            </a:fld>
            <a:endParaRPr lang="en-US"/>
          </a:p>
        </p:txBody>
      </p:sp>
    </p:spTree>
    <p:extLst>
      <p:ext uri="{BB962C8B-B14F-4D97-AF65-F5344CB8AC3E}">
        <p14:creationId xmlns:p14="http://schemas.microsoft.com/office/powerpoint/2010/main" val="10494607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3163026"/>
          </a:xfrm>
        </p:spPr>
        <p:txBody>
          <a:bodyPr/>
          <a:lstStyle>
            <a:lvl1pPr>
              <a:defRPr sz="4800"/>
            </a:lvl1pPr>
          </a:lstStyle>
          <a:p>
            <a:r>
              <a:rPr lang="en-US" smtClean="0"/>
              <a:t>Click to edit Master title style</a:t>
            </a:r>
            <a:endParaRPr lang="en-US"/>
          </a:p>
        </p:txBody>
      </p:sp>
      <p:sp>
        <p:nvSpPr>
          <p:cNvPr id="4" name="Date Placeholder 3"/>
          <p:cNvSpPr>
            <a:spLocks noGrp="1"/>
          </p:cNvSpPr>
          <p:nvPr>
            <p:ph type="dt" sz="half" idx="10"/>
          </p:nvPr>
        </p:nvSpPr>
        <p:spPr/>
        <p:txBody>
          <a:bodyPr/>
          <a:lstStyle/>
          <a:p>
            <a:fld id="{40FF0622-75E4-48B8-A617-5428CA5926CE}" type="datetimeFigureOut">
              <a:rPr lang="en-US" smtClean="0"/>
              <a:t>9/22/2014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875541-8164-4CC7-9F2F-6F0C49BB858D}" type="slidenum">
              <a:rPr lang="en-US" smtClean="0"/>
              <a:t>‹#›</a:t>
            </a:fld>
            <a:endParaRPr lang="en-US"/>
          </a:p>
        </p:txBody>
      </p:sp>
      <p:sp>
        <p:nvSpPr>
          <p:cNvPr id="8" name="Text Placeholder 3"/>
          <p:cNvSpPr>
            <a:spLocks noGrp="1"/>
          </p:cNvSpPr>
          <p:nvPr>
            <p:ph type="body" sz="half" idx="2"/>
          </p:nvPr>
        </p:nvSpPr>
        <p:spPr>
          <a:xfrm>
            <a:off x="1574801" y="4953000"/>
            <a:ext cx="7999315" cy="1074057"/>
          </a:xfrm>
        </p:spPr>
        <p:txBody>
          <a:bodyPr anchor="t">
            <a:normAutofit/>
          </a:bodyPr>
          <a:lstStyle>
            <a:lvl1pPr marL="0" indent="0">
              <a:buNone/>
              <a:defRPr lang="en-US" sz="1800" b="0" i="0" kern="1200" dirty="0" smtClean="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Box 10"/>
          <p:cNvSpPr txBox="1"/>
          <p:nvPr/>
        </p:nvSpPr>
        <p:spPr>
          <a:xfrm>
            <a:off x="9334033" y="331651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smtClean="0"/>
              <a:t>”</a:t>
            </a:r>
            <a:endParaRPr lang="en-US" dirty="0"/>
          </a:p>
        </p:txBody>
      </p:sp>
      <p:sp>
        <p:nvSpPr>
          <p:cNvPr id="14" name="TextBox 13"/>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smtClean="0"/>
              <a:t>“</a:t>
            </a:r>
            <a:endParaRPr lang="en-US" dirty="0"/>
          </a:p>
        </p:txBody>
      </p:sp>
    </p:spTree>
    <p:extLst>
      <p:ext uri="{BB962C8B-B14F-4D97-AF65-F5344CB8AC3E}">
        <p14:creationId xmlns:p14="http://schemas.microsoft.com/office/powerpoint/2010/main" val="16645840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a:p>
        </p:txBody>
      </p:sp>
      <p:sp>
        <p:nvSpPr>
          <p:cNvPr id="4" name="Date Placeholder 3"/>
          <p:cNvSpPr>
            <a:spLocks noGrp="1"/>
          </p:cNvSpPr>
          <p:nvPr>
            <p:ph type="dt" sz="half" idx="10"/>
          </p:nvPr>
        </p:nvSpPr>
        <p:spPr/>
        <p:txBody>
          <a:bodyPr/>
          <a:lstStyle/>
          <a:p>
            <a:fld id="{40FF0622-75E4-48B8-A617-5428CA5926CE}" type="datetimeFigureOut">
              <a:rPr lang="en-US" smtClean="0"/>
              <a:t>9/22/2014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875541-8164-4CC7-9F2F-6F0C49BB858D}" type="slidenum">
              <a:rPr lang="en-US" smtClean="0"/>
              <a:t>‹#›</a:t>
            </a:fld>
            <a:endParaRPr lang="en-US"/>
          </a:p>
        </p:txBody>
      </p:sp>
      <p:sp>
        <p:nvSpPr>
          <p:cNvPr id="10" name="Text Placeholder 3"/>
          <p:cNvSpPr>
            <a:spLocks noGrp="1"/>
          </p:cNvSpPr>
          <p:nvPr>
            <p:ph type="body" sz="half" idx="2"/>
          </p:nvPr>
        </p:nvSpPr>
        <p:spPr>
          <a:xfrm>
            <a:off x="1154954" y="4350657"/>
            <a:ext cx="8825659" cy="16764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3" name="Text Placeholder 3"/>
          <p:cNvSpPr>
            <a:spLocks noGrp="1"/>
          </p:cNvSpPr>
          <p:nvPr>
            <p:ph type="body" sz="half" idx="13"/>
          </p:nvPr>
        </p:nvSpPr>
        <p:spPr>
          <a:xfrm>
            <a:off x="1154953" y="3848610"/>
            <a:ext cx="8825659" cy="588517"/>
          </a:xfrm>
        </p:spPr>
        <p:txBody>
          <a:bodyPr anchor="b">
            <a:normAutofit/>
          </a:bodyPr>
          <a:lstStyle>
            <a:lvl1pPr marL="0" indent="0" algn="l" defTabSz="457200" rtl="0" eaLnBrk="1" latinLnBrk="0" hangingPunct="1">
              <a:buNone/>
              <a:defRPr lang="en-US" sz="3600" b="0" i="0" kern="1200" cap="none" dirty="0" smtClean="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7922269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3"/>
          <p:cNvSpPr>
            <a:spLocks noGrp="1"/>
          </p:cNvSpPr>
          <p:nvPr>
            <p:ph type="dt" sz="half" idx="10"/>
          </p:nvPr>
        </p:nvSpPr>
        <p:spPr/>
        <p:txBody>
          <a:bodyPr/>
          <a:lstStyle/>
          <a:p>
            <a:fld id="{40FF0622-75E4-48B8-A617-5428CA5926CE}" type="datetimeFigureOut">
              <a:rPr lang="en-US" smtClean="0"/>
              <a:t>9/22/2014</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875541-8164-4CC7-9F2F-6F0C49BB858D}" type="slidenum">
              <a:rPr lang="en-US" smtClean="0"/>
              <a:t>‹#›</a:t>
            </a:fld>
            <a:endParaRPr lang="en-US"/>
          </a:p>
        </p:txBody>
      </p:sp>
    </p:spTree>
    <p:extLst>
      <p:ext uri="{BB962C8B-B14F-4D97-AF65-F5344CB8AC3E}">
        <p14:creationId xmlns:p14="http://schemas.microsoft.com/office/powerpoint/2010/main" val="20649470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9" name="Picture Placeholder 2"/>
          <p:cNvSpPr>
            <a:spLocks noGrp="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ctr">
            <a:normAutofit/>
          </a:bodyPr>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30" name="Picture Placeholder 2"/>
          <p:cNvSpPr>
            <a:spLocks noGrp="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ctr">
            <a:normAutofit/>
          </a:bodyPr>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31" name="Picture Placeholder 2"/>
          <p:cNvSpPr>
            <a:spLocks noGrp="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ctr">
            <a:normAutofit/>
          </a:bodyPr>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0FF0622-75E4-48B8-A617-5428CA5926CE}" type="datetimeFigureOut">
              <a:rPr lang="en-US" smtClean="0"/>
              <a:t>9/22/2014</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875541-8164-4CC7-9F2F-6F0C49BB858D}" type="slidenum">
              <a:rPr lang="en-US" smtClean="0"/>
              <a:t>‹#›</a:t>
            </a:fld>
            <a:endParaRPr lang="en-US"/>
          </a:p>
        </p:txBody>
      </p:sp>
    </p:spTree>
    <p:extLst>
      <p:ext uri="{BB962C8B-B14F-4D97-AF65-F5344CB8AC3E}">
        <p14:creationId xmlns:p14="http://schemas.microsoft.com/office/powerpoint/2010/main" val="40335526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b"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0FF0622-75E4-48B8-A617-5428CA5926CE}" type="datetimeFigureOut">
              <a:rPr lang="en-US" smtClean="0"/>
              <a:t>9/22/2014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875541-8164-4CC7-9F2F-6F0C49BB858D}" type="slidenum">
              <a:rPr lang="en-US" smtClean="0"/>
              <a:t>‹#›</a:t>
            </a:fld>
            <a:endParaRPr lang="en-US"/>
          </a:p>
        </p:txBody>
      </p:sp>
    </p:spTree>
    <p:extLst>
      <p:ext uri="{BB962C8B-B14F-4D97-AF65-F5344CB8AC3E}">
        <p14:creationId xmlns:p14="http://schemas.microsoft.com/office/powerpoint/2010/main" val="6509830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164151" y="1447799"/>
            <a:ext cx="1409965" cy="4413251"/>
          </a:xfrm>
        </p:spPr>
        <p:txBody>
          <a:bodyPr vert="eaVert" anchor="b" anchorCtr="0"/>
          <a:lstStyle/>
          <a:p>
            <a:r>
              <a:rPr lang="en-US" smtClean="0"/>
              <a:t>Click to edit Master title style</a:t>
            </a:r>
            <a:endParaRPr lang="en-US"/>
          </a:p>
        </p:txBody>
      </p:sp>
      <p:sp>
        <p:nvSpPr>
          <p:cNvPr id="3" name="Vertical Text Placeholder 2"/>
          <p:cNvSpPr>
            <a:spLocks noGrp="1"/>
          </p:cNvSpPr>
          <p:nvPr>
            <p:ph type="body" orient="vert" idx="1"/>
          </p:nvPr>
        </p:nvSpPr>
        <p:spPr>
          <a:xfrm>
            <a:off x="1154954" y="1447799"/>
            <a:ext cx="6776630" cy="441325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0FF0622-75E4-48B8-A617-5428CA5926CE}" type="datetimeFigureOut">
              <a:rPr lang="en-US" smtClean="0"/>
              <a:t>9/22/2014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875541-8164-4CC7-9F2F-6F0C49BB858D}" type="slidenum">
              <a:rPr lang="en-US" smtClean="0"/>
              <a:t>‹#›</a:t>
            </a:fld>
            <a:endParaRPr lang="en-US"/>
          </a:p>
        </p:txBody>
      </p:sp>
    </p:spTree>
    <p:extLst>
      <p:ext uri="{BB962C8B-B14F-4D97-AF65-F5344CB8AC3E}">
        <p14:creationId xmlns:p14="http://schemas.microsoft.com/office/powerpoint/2010/main" val="389002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0FF0622-75E4-48B8-A617-5428CA5926CE}" type="datetimeFigureOut">
              <a:rPr lang="en-US" smtClean="0"/>
              <a:t>9/22/2014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875541-8164-4CC7-9F2F-6F0C49BB858D}" type="slidenum">
              <a:rPr lang="en-US" smtClean="0"/>
              <a:t>‹#›</a:t>
            </a:fld>
            <a:endParaRPr lang="en-US"/>
          </a:p>
        </p:txBody>
      </p:sp>
    </p:spTree>
    <p:extLst>
      <p:ext uri="{BB962C8B-B14F-4D97-AF65-F5344CB8AC3E}">
        <p14:creationId xmlns:p14="http://schemas.microsoft.com/office/powerpoint/2010/main" val="25224467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0FF0622-75E4-48B8-A617-5428CA5926CE}" type="datetimeFigureOut">
              <a:rPr lang="en-US" smtClean="0"/>
              <a:t>9/22/2014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875541-8164-4CC7-9F2F-6F0C49BB858D}" type="slidenum">
              <a:rPr lang="en-US" smtClean="0"/>
              <a:t>‹#›</a:t>
            </a:fld>
            <a:endParaRPr lang="en-US"/>
          </a:p>
        </p:txBody>
      </p:sp>
    </p:spTree>
    <p:extLst>
      <p:ext uri="{BB962C8B-B14F-4D97-AF65-F5344CB8AC3E}">
        <p14:creationId xmlns:p14="http://schemas.microsoft.com/office/powerpoint/2010/main" val="23629983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0FF0622-75E4-48B8-A617-5428CA5926CE}" type="datetimeFigureOut">
              <a:rPr lang="en-US" smtClean="0"/>
              <a:t>9/22/2014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875541-8164-4CC7-9F2F-6F0C49BB858D}" type="slidenum">
              <a:rPr lang="en-US" smtClean="0"/>
              <a:t>‹#›</a:t>
            </a:fld>
            <a:endParaRPr lang="en-US"/>
          </a:p>
        </p:txBody>
      </p:sp>
    </p:spTree>
    <p:extLst>
      <p:ext uri="{BB962C8B-B14F-4D97-AF65-F5344CB8AC3E}">
        <p14:creationId xmlns:p14="http://schemas.microsoft.com/office/powerpoint/2010/main" val="161220878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0FF0622-75E4-48B8-A617-5428CA5926CE}" type="datetimeFigureOut">
              <a:rPr lang="en-US" smtClean="0"/>
              <a:t>9/22/2014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A875541-8164-4CC7-9F2F-6F0C49BB858D}" type="slidenum">
              <a:rPr lang="en-US" smtClean="0"/>
              <a:t>‹#›</a:t>
            </a:fld>
            <a:endParaRPr lang="en-US"/>
          </a:p>
        </p:txBody>
      </p:sp>
    </p:spTree>
    <p:extLst>
      <p:ext uri="{BB962C8B-B14F-4D97-AF65-F5344CB8AC3E}">
        <p14:creationId xmlns:p14="http://schemas.microsoft.com/office/powerpoint/2010/main" val="31822028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7" name="Date Placeholder 2"/>
          <p:cNvSpPr>
            <a:spLocks noGrp="1"/>
          </p:cNvSpPr>
          <p:nvPr>
            <p:ph type="dt" sz="half" idx="10"/>
          </p:nvPr>
        </p:nvSpPr>
        <p:spPr/>
        <p:txBody>
          <a:bodyPr/>
          <a:lstStyle/>
          <a:p>
            <a:fld id="{40FF0622-75E4-48B8-A617-5428CA5926CE}" type="datetimeFigureOut">
              <a:rPr lang="en-US" smtClean="0"/>
              <a:t>9/22/2014</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BA875541-8164-4CC7-9F2F-6F0C49BB858D}" type="slidenum">
              <a:rPr lang="en-US" smtClean="0"/>
              <a:t>‹#›</a:t>
            </a:fld>
            <a:endParaRPr lang="en-US"/>
          </a:p>
        </p:txBody>
      </p:sp>
    </p:spTree>
    <p:extLst>
      <p:ext uri="{BB962C8B-B14F-4D97-AF65-F5344CB8AC3E}">
        <p14:creationId xmlns:p14="http://schemas.microsoft.com/office/powerpoint/2010/main" val="13591231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0FF0622-75E4-48B8-A617-5428CA5926CE}" type="datetimeFigureOut">
              <a:rPr lang="en-US" smtClean="0"/>
              <a:t>9/22/2014</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BA875541-8164-4CC7-9F2F-6F0C49BB858D}" type="slidenum">
              <a:rPr lang="en-US" smtClean="0"/>
              <a:t>‹#›</a:t>
            </a:fld>
            <a:endParaRPr lang="en-US"/>
          </a:p>
        </p:txBody>
      </p:sp>
    </p:spTree>
    <p:extLst>
      <p:ext uri="{BB962C8B-B14F-4D97-AF65-F5344CB8AC3E}">
        <p14:creationId xmlns:p14="http://schemas.microsoft.com/office/powerpoint/2010/main" val="4515316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40FF0622-75E4-48B8-A617-5428CA5926CE}" type="datetimeFigureOut">
              <a:rPr lang="en-US" smtClean="0"/>
              <a:t>9/22/2014</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BA875541-8164-4CC7-9F2F-6F0C49BB858D}" type="slidenum">
              <a:rPr lang="en-US" smtClean="0"/>
              <a:t>‹#›</a:t>
            </a:fld>
            <a:endParaRPr lang="en-US"/>
          </a:p>
        </p:txBody>
      </p:sp>
    </p:spTree>
    <p:extLst>
      <p:ext uri="{BB962C8B-B14F-4D97-AF65-F5344CB8AC3E}">
        <p14:creationId xmlns:p14="http://schemas.microsoft.com/office/powerpoint/2010/main" val="17579892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ctr">
            <a:normAutofit/>
          </a:bodyPr>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0FF0622-75E4-48B8-A617-5428CA5926CE}" type="datetimeFigureOut">
              <a:rPr lang="en-US" smtClean="0"/>
              <a:t>9/22/2014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875541-8164-4CC7-9F2F-6F0C49BB858D}" type="slidenum">
              <a:rPr lang="en-US" smtClean="0"/>
              <a:t>‹#›</a:t>
            </a:fld>
            <a:endParaRPr lang="en-US"/>
          </a:p>
        </p:txBody>
      </p:sp>
    </p:spTree>
    <p:extLst>
      <p:ext uri="{BB962C8B-B14F-4D97-AF65-F5344CB8AC3E}">
        <p14:creationId xmlns:p14="http://schemas.microsoft.com/office/powerpoint/2010/main" val="6690859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3" name="Oval 12"/>
          <p:cNvSpPr/>
          <p:nvPr/>
        </p:nvSpPr>
        <p:spPr>
          <a:xfrm>
            <a:off x="-153988"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Oval 14"/>
          <p:cNvSpPr/>
          <p:nvPr/>
        </p:nvSpPr>
        <p:spPr>
          <a:xfrm>
            <a:off x="-839788" y="2895600"/>
            <a:ext cx="2362200" cy="2362200"/>
          </a:xfrm>
          <a:prstGeom prst="ellipse">
            <a:avLst/>
          </a:prstGeom>
          <a:gradFill flip="none" rotWithShape="1">
            <a:gsLst>
              <a:gs pos="0">
                <a:schemeClr val="accent1">
                  <a:lumMod val="60000"/>
                  <a:lumOff val="40000"/>
                  <a:alpha val="8000"/>
                </a:schemeClr>
              </a:gs>
              <a:gs pos="71000">
                <a:schemeClr val="bg2">
                  <a:lumMod val="60000"/>
                  <a:lumOff val="40000"/>
                  <a:alpha val="0"/>
                </a:schemeClr>
              </a:gs>
              <a:gs pos="36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Oval 15"/>
          <p:cNvSpPr/>
          <p:nvPr/>
        </p:nvSpPr>
        <p:spPr>
          <a:xfrm>
            <a:off x="860901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Oval 16"/>
          <p:cNvSpPr/>
          <p:nvPr/>
        </p:nvSpPr>
        <p:spPr>
          <a:xfrm>
            <a:off x="7999412" y="-457200"/>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Oval 17"/>
          <p:cNvSpPr/>
          <p:nvPr/>
        </p:nvSpPr>
        <p:spPr>
          <a:xfrm>
            <a:off x="8609012" y="6096000"/>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0FF0622-75E4-48B8-A617-5428CA5926CE}" type="datetimeFigureOut">
              <a:rPr lang="en-US" smtClean="0"/>
              <a:t>9/22/2014</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BA875541-8164-4CC7-9F2F-6F0C49BB858D}" type="slidenum">
              <a:rPr lang="en-US" smtClean="0"/>
              <a:t>‹#›</a:t>
            </a:fld>
            <a:endParaRPr lang="en-US"/>
          </a:p>
        </p:txBody>
      </p:sp>
    </p:spTree>
    <p:extLst>
      <p:ext uri="{BB962C8B-B14F-4D97-AF65-F5344CB8AC3E}">
        <p14:creationId xmlns:p14="http://schemas.microsoft.com/office/powerpoint/2010/main" val="1563467285"/>
      </p:ext>
    </p:extLst>
  </p:cSld>
  <p:clrMap bg1="dk1" tx1="lt1" bg2="dk2" tx2="lt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 id="2147483693" r:id="rId13"/>
    <p:sldLayoutId id="2147483694" r:id="rId14"/>
    <p:sldLayoutId id="2147483695" r:id="rId15"/>
    <p:sldLayoutId id="2147483696" r:id="rId16"/>
    <p:sldLayoutId id="2147483697" r:id="rId17"/>
    <p:sldLayoutId id="2147483698" r:id="rId18"/>
    <p:sldLayoutId id="2147483699" r:id="rId19"/>
  </p:sldLayoutIdLst>
  <p:timing>
    <p:tnLst>
      <p:par>
        <p:cTn id="1" dur="indefinite" restart="never" nodeType="tmRoot"/>
      </p:par>
    </p:tnLst>
  </p:timing>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ct val="20000"/>
        </a:spcBef>
        <a:spcAft>
          <a:spcPts val="60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ct val="20000"/>
        </a:spcBef>
        <a:spcAft>
          <a:spcPts val="60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ct val="20000"/>
        </a:spcBef>
        <a:spcAft>
          <a:spcPts val="60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ct val="20000"/>
        </a:spcBef>
        <a:spcAft>
          <a:spcPts val="60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ct val="20000"/>
        </a:spcBef>
        <a:spcAft>
          <a:spcPts val="600"/>
        </a:spcAft>
        <a:buClr>
          <a:schemeClr val="accent1"/>
        </a:buClr>
        <a:buSzPct val="80000"/>
        <a:buFont typeface="Wingdings 3" charset="2"/>
        <a:buChar char=""/>
        <a:defRPr sz="1200" b="0" i="0" kern="1200">
          <a:solidFill>
            <a:schemeClr val="tx1"/>
          </a:solidFill>
          <a:latin typeface="+mj-lt"/>
          <a:ea typeface="+mj-ea"/>
          <a:cs typeface="+mj-cs"/>
        </a:defRPr>
      </a:lvl6pPr>
      <a:lvl7pPr marL="2971800" indent="-228600" algn="l" defTabSz="457200" rtl="0" eaLnBrk="1" latinLnBrk="0" hangingPunct="1">
        <a:spcBef>
          <a:spcPct val="20000"/>
        </a:spcBef>
        <a:spcAft>
          <a:spcPts val="600"/>
        </a:spcAft>
        <a:buClr>
          <a:schemeClr val="accent1"/>
        </a:buClr>
        <a:buSzPct val="80000"/>
        <a:buFont typeface="Wingdings 3" charset="2"/>
        <a:buChar char=""/>
        <a:defRPr sz="1200" b="0" i="0" kern="1200">
          <a:solidFill>
            <a:schemeClr val="tx1"/>
          </a:solidFill>
          <a:latin typeface="+mj-lt"/>
          <a:ea typeface="+mj-ea"/>
          <a:cs typeface="+mj-cs"/>
        </a:defRPr>
      </a:lvl7pPr>
      <a:lvl8pPr marL="3429000" indent="-228600" algn="l" defTabSz="457200" rtl="0" eaLnBrk="1" latinLnBrk="0" hangingPunct="1">
        <a:spcBef>
          <a:spcPct val="20000"/>
        </a:spcBef>
        <a:spcAft>
          <a:spcPts val="600"/>
        </a:spcAft>
        <a:buClr>
          <a:schemeClr val="accent1"/>
        </a:buClr>
        <a:buSzPct val="80000"/>
        <a:buFont typeface="Wingdings 3" charset="2"/>
        <a:buChar char=""/>
        <a:defRPr sz="1200" b="0" i="0" kern="1200">
          <a:solidFill>
            <a:schemeClr val="tx1"/>
          </a:solidFill>
          <a:latin typeface="+mj-lt"/>
          <a:ea typeface="+mj-ea"/>
          <a:cs typeface="+mj-cs"/>
        </a:defRPr>
      </a:lvl8pPr>
      <a:lvl9pPr marL="3886200" indent="-228600" algn="l" defTabSz="457200" rtl="0" eaLnBrk="1" latinLnBrk="0" hangingPunct="1">
        <a:spcBef>
          <a:spcPct val="20000"/>
        </a:spcBef>
        <a:spcAft>
          <a:spcPts val="600"/>
        </a:spcAft>
        <a:buClr>
          <a:schemeClr val="accent1"/>
        </a:buClr>
        <a:buSzPct val="80000"/>
        <a:buFont typeface="Wingdings 3" charset="2"/>
        <a:buChar char=""/>
        <a:defRPr sz="12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Warring with the Natives</a:t>
            </a:r>
            <a:endParaRPr lang="en-US" dirty="0"/>
          </a:p>
        </p:txBody>
      </p:sp>
      <p:sp>
        <p:nvSpPr>
          <p:cNvPr id="3" name="Subtitle 2"/>
          <p:cNvSpPr>
            <a:spLocks noGrp="1"/>
          </p:cNvSpPr>
          <p:nvPr>
            <p:ph type="subTitle" idx="1"/>
          </p:nvPr>
        </p:nvSpPr>
        <p:spPr/>
        <p:txBody>
          <a:bodyPr/>
          <a:lstStyle/>
          <a:p>
            <a:r>
              <a:rPr lang="en-US" dirty="0" smtClean="0"/>
              <a:t>Pequot war, King Philip’s war, and the French and Indian war</a:t>
            </a:r>
            <a:endParaRPr lang="en-US" dirty="0"/>
          </a:p>
        </p:txBody>
      </p:sp>
    </p:spTree>
    <p:extLst>
      <p:ext uri="{BB962C8B-B14F-4D97-AF65-F5344CB8AC3E}">
        <p14:creationId xmlns:p14="http://schemas.microsoft.com/office/powerpoint/2010/main" val="40054406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2387" y="0"/>
            <a:ext cx="9404723" cy="1400530"/>
          </a:xfrm>
        </p:spPr>
        <p:txBody>
          <a:bodyPr/>
          <a:lstStyle/>
          <a:p>
            <a:r>
              <a:rPr lang="en-US" dirty="0" smtClean="0"/>
              <a:t>New France</a:t>
            </a:r>
            <a:br>
              <a:rPr lang="en-US" dirty="0" smtClean="0"/>
            </a:br>
            <a:r>
              <a:rPr lang="en-US" sz="3200" dirty="0" smtClean="0"/>
              <a:t>Color map and keep in notebook</a:t>
            </a:r>
            <a:endParaRPr lang="en-US" dirty="0"/>
          </a:p>
        </p:txBody>
      </p:sp>
      <p:pic>
        <p:nvPicPr>
          <p:cNvPr id="8" name="Content Placeholder 7"/>
          <p:cNvPicPr>
            <a:picLocks noGrp="1" noChangeAspect="1"/>
          </p:cNvPicPr>
          <p:nvPr>
            <p:ph idx="1"/>
          </p:nvPr>
        </p:nvPicPr>
        <p:blipFill>
          <a:blip r:embed="rId2"/>
          <a:stretch>
            <a:fillRect/>
          </a:stretch>
        </p:blipFill>
        <p:spPr>
          <a:xfrm>
            <a:off x="502276" y="1463899"/>
            <a:ext cx="6770093" cy="4823138"/>
          </a:xfrm>
          <a:prstGeom prst="rect">
            <a:avLst/>
          </a:prstGeom>
        </p:spPr>
      </p:pic>
      <p:sp>
        <p:nvSpPr>
          <p:cNvPr id="10" name="TextBox 9"/>
          <p:cNvSpPr txBox="1"/>
          <p:nvPr/>
        </p:nvSpPr>
        <p:spPr>
          <a:xfrm>
            <a:off x="7418231" y="1400530"/>
            <a:ext cx="4597758" cy="5078313"/>
          </a:xfrm>
          <a:prstGeom prst="rect">
            <a:avLst/>
          </a:prstGeom>
          <a:noFill/>
        </p:spPr>
        <p:txBody>
          <a:bodyPr wrap="square" rtlCol="0">
            <a:spAutoFit/>
          </a:bodyPr>
          <a:lstStyle/>
          <a:p>
            <a:r>
              <a:rPr lang="en-US" dirty="0" smtClean="0"/>
              <a:t>A series of skirmishes broke out between French, Spain, and British colonies but were mainly fought between colonists and Indian allies. </a:t>
            </a:r>
          </a:p>
          <a:p>
            <a:endParaRPr lang="en-US" dirty="0"/>
          </a:p>
          <a:p>
            <a:r>
              <a:rPr lang="en-US" dirty="0" smtClean="0"/>
              <a:t>The area of contention that escalated into an international war was the Ohio River Valley. </a:t>
            </a:r>
          </a:p>
          <a:p>
            <a:endParaRPr lang="en-US" dirty="0"/>
          </a:p>
          <a:p>
            <a:r>
              <a:rPr lang="en-US" dirty="0" smtClean="0"/>
              <a:t>George Washington, a 21 year old lieutenant, was sent to the Ohio River Valley with 150 militiamen to secure Virginia’s holdings. </a:t>
            </a:r>
          </a:p>
          <a:p>
            <a:endParaRPr lang="en-US" dirty="0"/>
          </a:p>
          <a:p>
            <a:r>
              <a:rPr lang="en-US" dirty="0" smtClean="0"/>
              <a:t>Washington encountered a detachment of French troops, Virginians shot and killed the leader- started the war. </a:t>
            </a:r>
            <a:endParaRPr lang="en-US" dirty="0"/>
          </a:p>
        </p:txBody>
      </p:sp>
    </p:spTree>
    <p:extLst>
      <p:ext uri="{BB962C8B-B14F-4D97-AF65-F5344CB8AC3E}">
        <p14:creationId xmlns:p14="http://schemas.microsoft.com/office/powerpoint/2010/main" val="238023473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 you think the message behind this image is?</a:t>
            </a:r>
            <a:endParaRPr lang="en-US" dirty="0"/>
          </a:p>
        </p:txBody>
      </p:sp>
      <p:pic>
        <p:nvPicPr>
          <p:cNvPr id="1028" name="Picture 4" descr="http://thomastoons.typepad.com/thomastoons_cartoon_blog/images/2007/12/07/image.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39976" y="2215166"/>
            <a:ext cx="5226412" cy="3479297"/>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6349284" y="1827490"/>
            <a:ext cx="5357611" cy="4524315"/>
          </a:xfrm>
          <a:prstGeom prst="rect">
            <a:avLst/>
          </a:prstGeom>
          <a:noFill/>
        </p:spPr>
        <p:txBody>
          <a:bodyPr wrap="square" rtlCol="0">
            <a:spAutoFit/>
          </a:bodyPr>
          <a:lstStyle/>
          <a:p>
            <a:r>
              <a:rPr lang="en-US" dirty="0" smtClean="0"/>
              <a:t>Read through the Albany Plan of Congress and summarize their specific objectives in creating a unified front. </a:t>
            </a:r>
          </a:p>
          <a:p>
            <a:endParaRPr lang="en-US" dirty="0"/>
          </a:p>
          <a:p>
            <a:r>
              <a:rPr lang="en-US" dirty="0" smtClean="0"/>
              <a:t>Red: 3-6</a:t>
            </a:r>
          </a:p>
          <a:p>
            <a:r>
              <a:rPr lang="en-US" dirty="0" smtClean="0"/>
              <a:t>Green: 7-10</a:t>
            </a:r>
          </a:p>
          <a:p>
            <a:r>
              <a:rPr lang="en-US" dirty="0" smtClean="0"/>
              <a:t>Blue: 11-14</a:t>
            </a:r>
          </a:p>
          <a:p>
            <a:r>
              <a:rPr lang="en-US" dirty="0" smtClean="0"/>
              <a:t>Purple: 15-18</a:t>
            </a:r>
          </a:p>
          <a:p>
            <a:r>
              <a:rPr lang="en-US" dirty="0" smtClean="0"/>
              <a:t>Orange: 19-21</a:t>
            </a:r>
          </a:p>
          <a:p>
            <a:r>
              <a:rPr lang="en-US" dirty="0" smtClean="0"/>
              <a:t>Yellow: 22 &amp; 23</a:t>
            </a:r>
          </a:p>
          <a:p>
            <a:endParaRPr lang="en-US" dirty="0"/>
          </a:p>
          <a:p>
            <a:r>
              <a:rPr lang="en-US" dirty="0" smtClean="0"/>
              <a:t>Highlight:</a:t>
            </a:r>
          </a:p>
          <a:p>
            <a:r>
              <a:rPr lang="en-US" dirty="0" smtClean="0"/>
              <a:t>1. Specific reasons why the colonies would not approve the plan.</a:t>
            </a:r>
            <a:br>
              <a:rPr lang="en-US" dirty="0" smtClean="0"/>
            </a:br>
            <a:r>
              <a:rPr lang="en-US" dirty="0" smtClean="0"/>
              <a:t>2. Specific reasons why Britain would not approve the plan. </a:t>
            </a:r>
            <a:endParaRPr lang="en-US" dirty="0"/>
          </a:p>
        </p:txBody>
      </p:sp>
    </p:spTree>
    <p:extLst>
      <p:ext uri="{BB962C8B-B14F-4D97-AF65-F5344CB8AC3E}">
        <p14:creationId xmlns:p14="http://schemas.microsoft.com/office/powerpoint/2010/main" val="364550268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925321"/>
          </a:xfrm>
        </p:spPr>
        <p:txBody>
          <a:bodyPr/>
          <a:lstStyle/>
          <a:p>
            <a:r>
              <a:rPr lang="en-US" b="1" dirty="0" smtClean="0"/>
              <a:t>Your assignment:</a:t>
            </a:r>
            <a:r>
              <a:rPr lang="en-US" dirty="0" smtClean="0"/>
              <a:t/>
            </a:r>
            <a:br>
              <a:rPr lang="en-US" dirty="0" smtClean="0"/>
            </a:br>
            <a:r>
              <a:rPr lang="en-US" sz="3200" dirty="0" smtClean="0"/>
              <a:t>Using the textbook </a:t>
            </a:r>
            <a:r>
              <a:rPr lang="en-US" sz="3200" dirty="0"/>
              <a:t>c</a:t>
            </a:r>
            <a:r>
              <a:rPr lang="en-US" sz="3200" dirty="0" smtClean="0"/>
              <a:t>reate a poster detailing the cause, course, and consequences of the French and Indian War. </a:t>
            </a:r>
            <a:br>
              <a:rPr lang="en-US" sz="3200" dirty="0" smtClean="0"/>
            </a:br>
            <a:r>
              <a:rPr lang="en-US" sz="3200" dirty="0"/>
              <a:t/>
            </a:r>
            <a:br>
              <a:rPr lang="en-US" sz="3200" dirty="0"/>
            </a:br>
            <a:endParaRPr lang="en-US" sz="32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30081895"/>
              </p:ext>
            </p:extLst>
          </p:nvPr>
        </p:nvGraphicFramePr>
        <p:xfrm>
          <a:off x="1232102" y="2864007"/>
          <a:ext cx="8947149" cy="2382520"/>
        </p:xfrm>
        <a:graphic>
          <a:graphicData uri="http://schemas.openxmlformats.org/drawingml/2006/table">
            <a:tbl>
              <a:tblPr firstRow="1" bandRow="1">
                <a:tableStyleId>{5C22544A-7EE6-4342-B048-85BDC9FD1C3A}</a:tableStyleId>
              </a:tblPr>
              <a:tblGrid>
                <a:gridCol w="2982383"/>
                <a:gridCol w="2982383"/>
                <a:gridCol w="2982383"/>
              </a:tblGrid>
              <a:tr h="370840">
                <a:tc>
                  <a:txBody>
                    <a:bodyPr/>
                    <a:lstStyle/>
                    <a:p>
                      <a:r>
                        <a:rPr lang="en-US" dirty="0" smtClean="0"/>
                        <a:t>Cause</a:t>
                      </a:r>
                      <a:endParaRPr lang="en-US" dirty="0"/>
                    </a:p>
                  </a:txBody>
                  <a:tcPr/>
                </a:tc>
                <a:tc>
                  <a:txBody>
                    <a:bodyPr/>
                    <a:lstStyle/>
                    <a:p>
                      <a:r>
                        <a:rPr lang="en-US" dirty="0" smtClean="0"/>
                        <a:t>Course</a:t>
                      </a:r>
                      <a:endParaRPr lang="en-US" dirty="0"/>
                    </a:p>
                  </a:txBody>
                  <a:tcPr/>
                </a:tc>
                <a:tc>
                  <a:txBody>
                    <a:bodyPr/>
                    <a:lstStyle/>
                    <a:p>
                      <a:r>
                        <a:rPr lang="en-US" dirty="0" smtClean="0"/>
                        <a:t>Consequence</a:t>
                      </a:r>
                      <a:r>
                        <a:rPr lang="en-US" baseline="0" dirty="0" smtClean="0"/>
                        <a:t> (Effects)</a:t>
                      </a:r>
                      <a:endParaRPr lang="en-US" dirty="0"/>
                    </a:p>
                  </a:txBody>
                  <a:tcPr/>
                </a:tc>
              </a:tr>
              <a:tr h="370840">
                <a:tc>
                  <a:txBody>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a:txBody>
                  <a:tcPr/>
                </a:tc>
                <a:tc>
                  <a:txBody>
                    <a:bodyPr/>
                    <a:lstStyle/>
                    <a:p>
                      <a:endParaRPr lang="en-US"/>
                    </a:p>
                  </a:txBody>
                  <a:tcPr/>
                </a:tc>
                <a:tc>
                  <a:txBody>
                    <a:bodyPr/>
                    <a:lstStyle/>
                    <a:p>
                      <a:endParaRPr lang="en-US" dirty="0"/>
                    </a:p>
                  </a:txBody>
                  <a:tcPr/>
                </a:tc>
              </a:tr>
            </a:tbl>
          </a:graphicData>
        </a:graphic>
      </p:graphicFrame>
      <p:sp>
        <p:nvSpPr>
          <p:cNvPr id="5" name="TextBox 4"/>
          <p:cNvSpPr txBox="1"/>
          <p:nvPr/>
        </p:nvSpPr>
        <p:spPr>
          <a:xfrm>
            <a:off x="1017431" y="5460642"/>
            <a:ext cx="9775065" cy="954107"/>
          </a:xfrm>
          <a:prstGeom prst="rect">
            <a:avLst/>
          </a:prstGeom>
          <a:noFill/>
        </p:spPr>
        <p:txBody>
          <a:bodyPr wrap="square" rtlCol="0">
            <a:spAutoFit/>
          </a:bodyPr>
          <a:lstStyle/>
          <a:p>
            <a:r>
              <a:rPr lang="en-US" sz="2800" dirty="0" smtClean="0"/>
              <a:t>As a group: determine why you believe the French and Indian War is considered the war that made America. </a:t>
            </a:r>
            <a:endParaRPr lang="en-US" sz="2800" dirty="0"/>
          </a:p>
        </p:txBody>
      </p:sp>
    </p:spTree>
    <p:extLst>
      <p:ext uri="{BB962C8B-B14F-4D97-AF65-F5344CB8AC3E}">
        <p14:creationId xmlns:p14="http://schemas.microsoft.com/office/powerpoint/2010/main" val="35277489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Revisit your EQ. </a:t>
            </a:r>
            <a:endParaRPr lang="en-US" dirty="0"/>
          </a:p>
        </p:txBody>
      </p:sp>
      <p:sp>
        <p:nvSpPr>
          <p:cNvPr id="3" name="Content Placeholder 2"/>
          <p:cNvSpPr>
            <a:spLocks noGrp="1"/>
          </p:cNvSpPr>
          <p:nvPr>
            <p:ph idx="1"/>
          </p:nvPr>
        </p:nvSpPr>
        <p:spPr/>
        <p:txBody>
          <a:bodyPr/>
          <a:lstStyle/>
          <a:p>
            <a:r>
              <a:rPr lang="en-US" dirty="0" smtClean="0"/>
              <a:t>Refer to your EQ Rubric</a:t>
            </a:r>
            <a:endParaRPr lang="en-US" dirty="0"/>
          </a:p>
        </p:txBody>
      </p:sp>
    </p:spTree>
    <p:extLst>
      <p:ext uri="{BB962C8B-B14F-4D97-AF65-F5344CB8AC3E}">
        <p14:creationId xmlns:p14="http://schemas.microsoft.com/office/powerpoint/2010/main" val="36629248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Essential Questions in this module:</a:t>
            </a:r>
            <a:endParaRPr lang="en-US" dirty="0"/>
          </a:p>
        </p:txBody>
      </p:sp>
      <p:sp>
        <p:nvSpPr>
          <p:cNvPr id="4" name="Content Placeholder 3"/>
          <p:cNvSpPr>
            <a:spLocks noGrp="1"/>
          </p:cNvSpPr>
          <p:nvPr>
            <p:ph sz="half" idx="2"/>
          </p:nvPr>
        </p:nvSpPr>
        <p:spPr>
          <a:xfrm>
            <a:off x="3150301" y="1476543"/>
            <a:ext cx="4396341" cy="4200245"/>
          </a:xfrm>
        </p:spPr>
        <p:txBody>
          <a:bodyPr/>
          <a:lstStyle/>
          <a:p>
            <a:r>
              <a:rPr lang="en-US" dirty="0"/>
              <a:t>EQ 6: What effect did the King Phillips War have on both the colonists and Native Americans</a:t>
            </a:r>
            <a:r>
              <a:rPr lang="en-US" dirty="0" smtClean="0"/>
              <a:t>?</a:t>
            </a:r>
          </a:p>
          <a:p>
            <a:r>
              <a:rPr lang="en-US" dirty="0"/>
              <a:t>EQ 7: What were the lasting consequences of the French and Indian War?</a:t>
            </a:r>
            <a:endParaRPr lang="en-US" dirty="0" smtClean="0"/>
          </a:p>
          <a:p>
            <a:endParaRPr lang="en-US" dirty="0"/>
          </a:p>
        </p:txBody>
      </p:sp>
    </p:spTree>
    <p:extLst>
      <p:ext uri="{BB962C8B-B14F-4D97-AF65-F5344CB8AC3E}">
        <p14:creationId xmlns:p14="http://schemas.microsoft.com/office/powerpoint/2010/main" val="11566788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5350" y="296214"/>
            <a:ext cx="9404723" cy="1400530"/>
          </a:xfrm>
        </p:spPr>
        <p:txBody>
          <a:bodyPr/>
          <a:lstStyle/>
          <a:p>
            <a:r>
              <a:rPr lang="en-US" sz="4000" dirty="0" smtClean="0"/>
              <a:t>The Pequot War of 1637</a:t>
            </a:r>
            <a:endParaRPr lang="en-US" sz="40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36579" y="1400530"/>
            <a:ext cx="5845539" cy="3760630"/>
          </a:xfrm>
        </p:spPr>
      </p:pic>
      <p:sp>
        <p:nvSpPr>
          <p:cNvPr id="7" name="TextBox 6"/>
          <p:cNvSpPr txBox="1"/>
          <p:nvPr/>
        </p:nvSpPr>
        <p:spPr>
          <a:xfrm>
            <a:off x="6722771" y="1696744"/>
            <a:ext cx="5007976" cy="2862322"/>
          </a:xfrm>
          <a:prstGeom prst="rect">
            <a:avLst/>
          </a:prstGeom>
          <a:noFill/>
          <a:ln>
            <a:solidFill>
              <a:schemeClr val="tx1"/>
            </a:solidFill>
          </a:ln>
        </p:spPr>
        <p:txBody>
          <a:bodyPr wrap="square" rtlCol="0">
            <a:spAutoFit/>
          </a:bodyPr>
          <a:lstStyle/>
          <a:p>
            <a:r>
              <a:rPr lang="en-US" b="1" dirty="0" smtClean="0"/>
              <a:t>Context: </a:t>
            </a:r>
            <a:r>
              <a:rPr lang="en-US" dirty="0" smtClean="0"/>
              <a:t>The small pox epidemic destroyed much of the Native American settlements leaving a power vacuum. Each tribe sought political power as well as control of the fur trade. The Algonquian, Mohegan, Narragansett, Pequot, and Wampanoag tribes allied with different European settlements in order to gain the upper hand and increase their control over the other. </a:t>
            </a:r>
            <a:endParaRPr lang="en-US" dirty="0"/>
          </a:p>
        </p:txBody>
      </p:sp>
    </p:spTree>
    <p:extLst>
      <p:ext uri="{BB962C8B-B14F-4D97-AF65-F5344CB8AC3E}">
        <p14:creationId xmlns:p14="http://schemas.microsoft.com/office/powerpoint/2010/main" val="37111575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5351" y="143625"/>
            <a:ext cx="9404723" cy="1400530"/>
          </a:xfrm>
        </p:spPr>
        <p:txBody>
          <a:bodyPr/>
          <a:lstStyle/>
          <a:p>
            <a:r>
              <a:rPr lang="en-US" sz="4000" dirty="0" smtClean="0"/>
              <a:t>The Pequot War of 1637</a:t>
            </a:r>
            <a:endParaRPr lang="en-US" sz="4000" dirty="0"/>
          </a:p>
        </p:txBody>
      </p:sp>
      <p:pic>
        <p:nvPicPr>
          <p:cNvPr id="6" name="Picture 5"/>
          <p:cNvPicPr>
            <a:picLocks noChangeAspect="1"/>
          </p:cNvPicPr>
          <p:nvPr/>
        </p:nvPicPr>
        <p:blipFill>
          <a:blip r:embed="rId2"/>
          <a:stretch>
            <a:fillRect/>
          </a:stretch>
        </p:blipFill>
        <p:spPr>
          <a:xfrm>
            <a:off x="6100292" y="1288860"/>
            <a:ext cx="5846571" cy="3761558"/>
          </a:xfrm>
          <a:prstGeom prst="rect">
            <a:avLst/>
          </a:prstGeom>
        </p:spPr>
      </p:pic>
      <p:sp>
        <p:nvSpPr>
          <p:cNvPr id="7" name="Rectangle 6"/>
          <p:cNvSpPr/>
          <p:nvPr/>
        </p:nvSpPr>
        <p:spPr>
          <a:xfrm>
            <a:off x="4292" y="1080100"/>
            <a:ext cx="6096000" cy="3970318"/>
          </a:xfrm>
          <a:prstGeom prst="rect">
            <a:avLst/>
          </a:prstGeom>
        </p:spPr>
        <p:txBody>
          <a:bodyPr>
            <a:spAutoFit/>
          </a:bodyPr>
          <a:lstStyle/>
          <a:p>
            <a:r>
              <a:rPr lang="en-US" b="1" dirty="0"/>
              <a:t>Cause: </a:t>
            </a:r>
            <a:r>
              <a:rPr lang="en-US" dirty="0"/>
              <a:t>(1) Rivaling Indian tribes sought political power and dominance in New England. (2) Puritan settlement was expanding into neighboring tribal areas. </a:t>
            </a:r>
            <a:endParaRPr lang="en-US" dirty="0" smtClean="0"/>
          </a:p>
          <a:p>
            <a:endParaRPr lang="en-US" dirty="0"/>
          </a:p>
          <a:p>
            <a:r>
              <a:rPr lang="en-US" b="1" dirty="0"/>
              <a:t>Course: </a:t>
            </a:r>
            <a:r>
              <a:rPr lang="en-US" dirty="0"/>
              <a:t>Mohegan’s allied with the English in order to eliminate the Pequot threat. A series of skirmishes and attacks resulting in deaths on both sides took place through the year 1637. On May 23</a:t>
            </a:r>
            <a:r>
              <a:rPr lang="en-US" baseline="30000" dirty="0"/>
              <a:t>rd</a:t>
            </a:r>
            <a:r>
              <a:rPr lang="en-US" dirty="0"/>
              <a:t>, 1637 a Puritan militia and its Mohegan allies attacked the Pequot village at mystic and massacred its inhabitants. On June 5</a:t>
            </a:r>
            <a:r>
              <a:rPr lang="en-US" baseline="30000" dirty="0"/>
              <a:t>th</a:t>
            </a:r>
            <a:r>
              <a:rPr lang="en-US" dirty="0"/>
              <a:t> they entered the village at Stonington and massacred the inhabitants and after a 3</a:t>
            </a:r>
            <a:r>
              <a:rPr lang="en-US" baseline="30000" dirty="0"/>
              <a:t>rd</a:t>
            </a:r>
            <a:r>
              <a:rPr lang="en-US" dirty="0"/>
              <a:t> attack on July 28</a:t>
            </a:r>
            <a:r>
              <a:rPr lang="en-US" baseline="30000" dirty="0"/>
              <a:t>th</a:t>
            </a:r>
            <a:r>
              <a:rPr lang="en-US" dirty="0"/>
              <a:t>, the war was over. </a:t>
            </a:r>
          </a:p>
        </p:txBody>
      </p:sp>
      <p:sp>
        <p:nvSpPr>
          <p:cNvPr id="8" name="TextBox 7"/>
          <p:cNvSpPr txBox="1"/>
          <p:nvPr/>
        </p:nvSpPr>
        <p:spPr>
          <a:xfrm>
            <a:off x="1416676" y="5237474"/>
            <a:ext cx="11384924" cy="1477328"/>
          </a:xfrm>
          <a:prstGeom prst="rect">
            <a:avLst/>
          </a:prstGeom>
          <a:noFill/>
        </p:spPr>
        <p:txBody>
          <a:bodyPr wrap="square" rtlCol="0">
            <a:spAutoFit/>
          </a:bodyPr>
          <a:lstStyle/>
          <a:p>
            <a:r>
              <a:rPr lang="en-US" b="1"/>
              <a:t>Consequence: </a:t>
            </a:r>
          </a:p>
          <a:p>
            <a:pPr marL="285750" indent="-285750">
              <a:buFont typeface="Arial" panose="020B0604020202020204" pitchFamily="34" charset="0"/>
              <a:buChar char="•"/>
            </a:pPr>
            <a:r>
              <a:rPr lang="en-US"/>
              <a:t>The Mohegan and Narraganset tribes divided Pequot lands. </a:t>
            </a:r>
          </a:p>
          <a:p>
            <a:pPr marL="285750" indent="-285750">
              <a:buFont typeface="Arial" panose="020B0604020202020204" pitchFamily="34" charset="0"/>
              <a:buChar char="•"/>
            </a:pPr>
            <a:r>
              <a:rPr lang="en-US"/>
              <a:t>The Puritans sold the remaining Pequot’s into slavery in the West Indies. </a:t>
            </a:r>
          </a:p>
          <a:p>
            <a:pPr marL="285750" indent="-285750">
              <a:buFont typeface="Arial" panose="020B0604020202020204" pitchFamily="34" charset="0"/>
              <a:buChar char="•"/>
            </a:pPr>
            <a:r>
              <a:rPr lang="en-US"/>
              <a:t>The Algonquian tribes experienced their first taste of “English style warfare”. </a:t>
            </a:r>
          </a:p>
          <a:p>
            <a:pPr marL="285750" indent="-285750">
              <a:buFont typeface="Arial" panose="020B0604020202020204" pitchFamily="34" charset="0"/>
              <a:buChar char="•"/>
            </a:pPr>
            <a:r>
              <a:rPr lang="en-US"/>
              <a:t>Relative peace among Natives and English in New England for the next 40 years. </a:t>
            </a:r>
            <a:endParaRPr lang="en-US" dirty="0"/>
          </a:p>
        </p:txBody>
      </p:sp>
    </p:spTree>
    <p:extLst>
      <p:ext uri="{BB962C8B-B14F-4D97-AF65-F5344CB8AC3E}">
        <p14:creationId xmlns:p14="http://schemas.microsoft.com/office/powerpoint/2010/main" val="37586641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3232" y="354864"/>
            <a:ext cx="9404723" cy="1311688"/>
          </a:xfrm>
        </p:spPr>
        <p:txBody>
          <a:bodyPr/>
          <a:lstStyle/>
          <a:p>
            <a:r>
              <a:rPr lang="en-US" dirty="0" smtClean="0"/>
              <a:t>King Philip’s War</a:t>
            </a:r>
            <a:br>
              <a:rPr lang="en-US" dirty="0" smtClean="0"/>
            </a:br>
            <a:r>
              <a:rPr lang="en-US" sz="2800" dirty="0" smtClean="0"/>
              <a:t>Your assignment: </a:t>
            </a:r>
            <a:endParaRPr lang="en-US" dirty="0"/>
          </a:p>
        </p:txBody>
      </p:sp>
      <p:sp>
        <p:nvSpPr>
          <p:cNvPr id="3" name="Content Placeholder 2"/>
          <p:cNvSpPr>
            <a:spLocks noGrp="1"/>
          </p:cNvSpPr>
          <p:nvPr>
            <p:ph idx="1"/>
          </p:nvPr>
        </p:nvSpPr>
        <p:spPr>
          <a:xfrm>
            <a:off x="1104293" y="1666552"/>
            <a:ext cx="9804113" cy="5191448"/>
          </a:xfrm>
        </p:spPr>
        <p:txBody>
          <a:bodyPr>
            <a:normAutofit fontScale="92500" lnSpcReduction="10000"/>
          </a:bodyPr>
          <a:lstStyle/>
          <a:p>
            <a:r>
              <a:rPr lang="en-US" dirty="0" smtClean="0"/>
              <a:t>Read through the background information provided. </a:t>
            </a:r>
            <a:r>
              <a:rPr lang="en-US" dirty="0" smtClean="0"/>
              <a:t>Take notes on the </a:t>
            </a:r>
            <a:r>
              <a:rPr lang="en-US" dirty="0" smtClean="0"/>
              <a:t>cause, course, and consequence of King Philip’s War. </a:t>
            </a:r>
          </a:p>
          <a:p>
            <a:r>
              <a:rPr lang="en-US" dirty="0" smtClean="0"/>
              <a:t>Compare and contrast King Philips perspective of the war to that of the colonist by analyzing the primary sources given. Complete a DOC LOG for each document.</a:t>
            </a:r>
          </a:p>
          <a:p>
            <a:r>
              <a:rPr lang="en-US" dirty="0" smtClean="0"/>
              <a:t>Answer the following questions:</a:t>
            </a:r>
          </a:p>
          <a:p>
            <a:pPr marL="0" indent="0">
              <a:buNone/>
            </a:pPr>
            <a:r>
              <a:rPr lang="en-US" dirty="0" smtClean="0"/>
              <a:t>	DOC A:</a:t>
            </a:r>
          </a:p>
          <a:p>
            <a:pPr lvl="1"/>
            <a:r>
              <a:rPr lang="en-US" dirty="0" smtClean="0"/>
              <a:t>1. </a:t>
            </a:r>
            <a:r>
              <a:rPr lang="en-US" dirty="0"/>
              <a:t>Given who wrote it, do you think it’s fair to call the document King Philip’s </a:t>
            </a:r>
            <a:r>
              <a:rPr lang="en-US" dirty="0" smtClean="0"/>
              <a:t>Perspective</a:t>
            </a:r>
            <a:r>
              <a:rPr lang="en-US" dirty="0"/>
              <a:t>? Why or why not?</a:t>
            </a:r>
          </a:p>
          <a:p>
            <a:pPr lvl="1"/>
            <a:r>
              <a:rPr lang="en-US" dirty="0" smtClean="0"/>
              <a:t>2. </a:t>
            </a:r>
            <a:r>
              <a:rPr lang="en-US" dirty="0"/>
              <a:t>What was happening in New England that led to this meeting?</a:t>
            </a:r>
          </a:p>
          <a:p>
            <a:pPr lvl="1"/>
            <a:r>
              <a:rPr lang="en-US" dirty="0" smtClean="0"/>
              <a:t>3. What </a:t>
            </a:r>
            <a:r>
              <a:rPr lang="en-US" dirty="0"/>
              <a:t>are 3 complaints that the Native Americans made to John Easton</a:t>
            </a:r>
            <a:r>
              <a:rPr lang="en-US" dirty="0" smtClean="0"/>
              <a:t>?</a:t>
            </a:r>
          </a:p>
          <a:p>
            <a:pPr marL="457200" lvl="1" indent="0">
              <a:buNone/>
            </a:pPr>
            <a:r>
              <a:rPr lang="en-US" dirty="0" smtClean="0"/>
              <a:t>DOC B:</a:t>
            </a:r>
          </a:p>
          <a:p>
            <a:pPr lvl="1"/>
            <a:r>
              <a:rPr lang="en-US" dirty="0" smtClean="0"/>
              <a:t>4. What </a:t>
            </a:r>
            <a:r>
              <a:rPr lang="en-US" dirty="0"/>
              <a:t>are three different theories that the colonists have for why Indians </a:t>
            </a:r>
            <a:r>
              <a:rPr lang="en-US" dirty="0" smtClean="0"/>
              <a:t>attacked </a:t>
            </a:r>
            <a:r>
              <a:rPr lang="en-US" dirty="0"/>
              <a:t>English settlements? Do the colonists blame themselves? Explain.</a:t>
            </a:r>
          </a:p>
          <a:p>
            <a:pPr lvl="1"/>
            <a:r>
              <a:rPr lang="en-US" dirty="0" smtClean="0"/>
              <a:t>5. How would </a:t>
            </a:r>
            <a:r>
              <a:rPr lang="en-US" dirty="0"/>
              <a:t>you describe the colonists’ attitude </a:t>
            </a:r>
            <a:r>
              <a:rPr lang="en-US" dirty="0" smtClean="0"/>
              <a:t>towards </a:t>
            </a:r>
            <a:r>
              <a:rPr lang="en-US" dirty="0"/>
              <a:t>Native Americans?</a:t>
            </a:r>
            <a:endParaRPr lang="en-US" dirty="0" smtClean="0"/>
          </a:p>
          <a:p>
            <a:endParaRPr lang="en-US" dirty="0"/>
          </a:p>
        </p:txBody>
      </p:sp>
    </p:spTree>
    <p:extLst>
      <p:ext uri="{BB962C8B-B14F-4D97-AF65-F5344CB8AC3E}">
        <p14:creationId xmlns:p14="http://schemas.microsoft.com/office/powerpoint/2010/main" val="28942883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PICK A SIDE!</a:t>
            </a:r>
            <a:br>
              <a:rPr lang="en-US" dirty="0" smtClean="0"/>
            </a:br>
            <a:r>
              <a:rPr lang="en-US" sz="3600" dirty="0" smtClean="0"/>
              <a:t>Natives or Colonists? </a:t>
            </a:r>
            <a:endParaRPr lang="en-US" dirty="0"/>
          </a:p>
        </p:txBody>
      </p:sp>
      <p:sp>
        <p:nvSpPr>
          <p:cNvPr id="3" name="Content Placeholder 2"/>
          <p:cNvSpPr>
            <a:spLocks noGrp="1"/>
          </p:cNvSpPr>
          <p:nvPr>
            <p:ph idx="1"/>
          </p:nvPr>
        </p:nvSpPr>
        <p:spPr/>
        <p:txBody>
          <a:bodyPr/>
          <a:lstStyle/>
          <a:p>
            <a:r>
              <a:rPr lang="en-US" dirty="0"/>
              <a:t>Using evidence from Documents A and B, </a:t>
            </a:r>
            <a:r>
              <a:rPr lang="en-US" dirty="0" smtClean="0"/>
              <a:t>write a letter home describing the war and its outcome. Be sure to include what </a:t>
            </a:r>
            <a:r>
              <a:rPr lang="en-US" dirty="0"/>
              <a:t>do you think caused King Philip’s </a:t>
            </a:r>
            <a:r>
              <a:rPr lang="en-US" dirty="0" smtClean="0"/>
              <a:t>War </a:t>
            </a:r>
            <a:r>
              <a:rPr lang="en-US" dirty="0"/>
              <a:t>of 1675?</a:t>
            </a:r>
          </a:p>
        </p:txBody>
      </p:sp>
    </p:spTree>
    <p:extLst>
      <p:ext uri="{BB962C8B-B14F-4D97-AF65-F5344CB8AC3E}">
        <p14:creationId xmlns:p14="http://schemas.microsoft.com/office/powerpoint/2010/main" val="41106952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Revisit your EQ</a:t>
            </a:r>
            <a:endParaRPr lang="en-US" dirty="0"/>
          </a:p>
        </p:txBody>
      </p:sp>
      <p:sp>
        <p:nvSpPr>
          <p:cNvPr id="3" name="Content Placeholder 2"/>
          <p:cNvSpPr>
            <a:spLocks noGrp="1"/>
          </p:cNvSpPr>
          <p:nvPr>
            <p:ph idx="1"/>
          </p:nvPr>
        </p:nvSpPr>
        <p:spPr/>
        <p:txBody>
          <a:bodyPr/>
          <a:lstStyle/>
          <a:p>
            <a:r>
              <a:rPr lang="en-US" dirty="0" smtClean="0"/>
              <a:t>Homework: Conduct background research focusing on the cause, course, and consequences of the French and Indian War.</a:t>
            </a:r>
          </a:p>
          <a:p>
            <a:r>
              <a:rPr lang="en-US" dirty="0" smtClean="0"/>
              <a:t>Complete a DOC LOG for </a:t>
            </a:r>
            <a:r>
              <a:rPr lang="en-US" i="1" dirty="0" smtClean="0"/>
              <a:t>The Albany Plan of Union</a:t>
            </a:r>
            <a:r>
              <a:rPr lang="en-US" dirty="0" smtClean="0"/>
              <a:t>. </a:t>
            </a:r>
          </a:p>
          <a:p>
            <a:r>
              <a:rPr lang="en-US" dirty="0" smtClean="0"/>
              <a:t>Research and take notes on what the Albany Congress was, what its objective was, and why it failed.  </a:t>
            </a:r>
          </a:p>
          <a:p>
            <a:pPr lvl="1"/>
            <a:endParaRPr lang="en-US" dirty="0"/>
          </a:p>
        </p:txBody>
      </p:sp>
    </p:spTree>
    <p:extLst>
      <p:ext uri="{BB962C8B-B14F-4D97-AF65-F5344CB8AC3E}">
        <p14:creationId xmlns:p14="http://schemas.microsoft.com/office/powerpoint/2010/main" val="2049076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French and Indian War</a:t>
            </a:r>
            <a:br>
              <a:rPr lang="en-US" dirty="0" smtClean="0"/>
            </a:br>
            <a:r>
              <a:rPr lang="en-US" dirty="0" smtClean="0"/>
              <a:t>(The Seven Year’s War)</a:t>
            </a:r>
            <a:endParaRPr lang="en-US" dirty="0"/>
          </a:p>
        </p:txBody>
      </p:sp>
      <p:sp>
        <p:nvSpPr>
          <p:cNvPr id="3" name="Content Placeholder 2"/>
          <p:cNvSpPr>
            <a:spLocks noGrp="1"/>
          </p:cNvSpPr>
          <p:nvPr>
            <p:ph idx="1"/>
          </p:nvPr>
        </p:nvSpPr>
        <p:spPr/>
        <p:txBody>
          <a:bodyPr>
            <a:normAutofit/>
          </a:bodyPr>
          <a:lstStyle/>
          <a:p>
            <a:r>
              <a:rPr lang="en-US" sz="2400" i="1" dirty="0"/>
              <a:t>“The volley fired by this young Virginian in the forests of America has set the world in flames.”  </a:t>
            </a:r>
            <a:r>
              <a:rPr lang="en-US" sz="2400" i="1" dirty="0" smtClean="0"/>
              <a:t>~</a:t>
            </a:r>
            <a:r>
              <a:rPr lang="en-US" sz="2400" i="1" dirty="0"/>
              <a:t>British author Horace </a:t>
            </a:r>
            <a:r>
              <a:rPr lang="en-US" sz="2400" i="1" dirty="0" smtClean="0"/>
              <a:t>Walpole</a:t>
            </a:r>
          </a:p>
          <a:p>
            <a:endParaRPr lang="en-US" sz="2400" i="1" dirty="0"/>
          </a:p>
          <a:p>
            <a:pPr marL="0" indent="0">
              <a:buNone/>
            </a:pPr>
            <a:r>
              <a:rPr lang="en-US" sz="2400" i="1" dirty="0" smtClean="0"/>
              <a:t>Thought by many to be the </a:t>
            </a:r>
            <a:r>
              <a:rPr lang="en-US" sz="2400" b="1" i="1" dirty="0" smtClean="0"/>
              <a:t>War that Made America</a:t>
            </a:r>
            <a:r>
              <a:rPr lang="en-US" sz="2400" i="1" dirty="0" smtClean="0"/>
              <a:t>. As we work our way through this lesson I want you to take notes as to why the French and Indian War may be described this way. </a:t>
            </a:r>
            <a:endParaRPr lang="en-US" sz="2400" i="1" dirty="0"/>
          </a:p>
        </p:txBody>
      </p:sp>
    </p:spTree>
    <p:extLst>
      <p:ext uri="{BB962C8B-B14F-4D97-AF65-F5344CB8AC3E}">
        <p14:creationId xmlns:p14="http://schemas.microsoft.com/office/powerpoint/2010/main" val="35368145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809412"/>
          </a:xfrm>
        </p:spPr>
        <p:txBody>
          <a:bodyPr/>
          <a:lstStyle/>
          <a:p>
            <a:r>
              <a:rPr lang="en-US" dirty="0" smtClean="0"/>
              <a:t>Context:</a:t>
            </a:r>
            <a:endParaRPr lang="en-US" dirty="0"/>
          </a:p>
        </p:txBody>
      </p:sp>
      <p:sp>
        <p:nvSpPr>
          <p:cNvPr id="3" name="Content Placeholder 2"/>
          <p:cNvSpPr>
            <a:spLocks noGrp="1"/>
          </p:cNvSpPr>
          <p:nvPr>
            <p:ph idx="1"/>
          </p:nvPr>
        </p:nvSpPr>
        <p:spPr>
          <a:xfrm>
            <a:off x="1103312" y="1365162"/>
            <a:ext cx="8946541" cy="4883238"/>
          </a:xfrm>
        </p:spPr>
        <p:txBody>
          <a:bodyPr>
            <a:normAutofit/>
          </a:bodyPr>
          <a:lstStyle/>
          <a:p>
            <a:r>
              <a:rPr lang="en-US" dirty="0" smtClean="0"/>
              <a:t>The French were late comers to New World exploration</a:t>
            </a:r>
          </a:p>
          <a:p>
            <a:pPr lvl="1"/>
            <a:r>
              <a:rPr lang="en-US" dirty="0" smtClean="0"/>
              <a:t>Dealing with internal strife (Catholics v Protestants)</a:t>
            </a:r>
          </a:p>
          <a:p>
            <a:pPr lvl="1"/>
            <a:r>
              <a:rPr lang="en-US" dirty="0" smtClean="0"/>
              <a:t>Established there first colony in Quebec in 1608 (same year as Jamestown)</a:t>
            </a:r>
          </a:p>
          <a:p>
            <a:pPr lvl="1"/>
            <a:r>
              <a:rPr lang="en-US" dirty="0" smtClean="0"/>
              <a:t>During the reign of Louis XIV became a strong nation and sought to increase overseas settlements</a:t>
            </a:r>
          </a:p>
          <a:p>
            <a:r>
              <a:rPr lang="en-US" dirty="0" smtClean="0"/>
              <a:t>The French and Indian War is the American theater of a much larger Seven Years War that engulfed all of Europe. In the 1750s Europe was ablaze in conflict over political dominance and religious control. Actors included Britain, France, Spain, Prussia, Russia, Portugal, Austria, and Sweden. Each country allied with those most capable of assisting them in their quest for domination. </a:t>
            </a:r>
          </a:p>
          <a:p>
            <a:r>
              <a:rPr lang="en-US" dirty="0" smtClean="0"/>
              <a:t>The American Theater was primarily fought between France and Great Britain, referred to as the French and Indian War. </a:t>
            </a:r>
          </a:p>
        </p:txBody>
      </p:sp>
    </p:spTree>
    <p:extLst>
      <p:ext uri="{BB962C8B-B14F-4D97-AF65-F5344CB8AC3E}">
        <p14:creationId xmlns:p14="http://schemas.microsoft.com/office/powerpoint/2010/main" val="110829373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Red">
      <a:dk1>
        <a:sysClr val="windowText" lastClr="000000"/>
      </a:dk1>
      <a:lt1>
        <a:sysClr val="window" lastClr="FFFFFF"/>
      </a:lt1>
      <a:dk2>
        <a:srgbClr val="EE5818"/>
      </a:dk2>
      <a:lt2>
        <a:srgbClr val="EBEBEB"/>
      </a:lt2>
      <a:accent1>
        <a:srgbClr val="F5A408"/>
      </a:accent1>
      <a:accent2>
        <a:srgbClr val="FA731A"/>
      </a:accent2>
      <a:accent3>
        <a:srgbClr val="AB9281"/>
      </a:accent3>
      <a:accent4>
        <a:srgbClr val="A18CD0"/>
      </a:accent4>
      <a:accent5>
        <a:srgbClr val="8EBBD2"/>
      </a:accent5>
      <a:accent6>
        <a:srgbClr val="ACC995"/>
      </a:accent6>
      <a:hlink>
        <a:srgbClr val="FAC96A"/>
      </a:hlink>
      <a:folHlink>
        <a:srgbClr val="FCDB9B"/>
      </a:folHlink>
    </a:clrScheme>
    <a:fontScheme name="I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04000"/>
                <a:satMod val="128000"/>
                <a:lumMod val="104000"/>
              </a:schemeClr>
            </a:gs>
            <a:gs pos="100000">
              <a:schemeClr val="phClr">
                <a:shade val="76000"/>
                <a:hueMod val="89000"/>
                <a:satMod val="164000"/>
                <a:lumMod val="68000"/>
              </a:schemeClr>
            </a:gs>
          </a:gsLst>
          <a:path path="circle">
            <a:fillToRect l="45000" t="65000" r="125000" b="100000"/>
          </a:path>
        </a:gradFill>
        <a:blipFill rotWithShape="1">
          <a:blip xmlns:r="http://schemas.openxmlformats.org/officeDocument/2006/relationships" r:embed="rId1">
            <a:duotone>
              <a:schemeClr val="phClr">
                <a:shade val="42000"/>
                <a:hueMod val="42000"/>
                <a:satMod val="124000"/>
                <a:lumMod val="62000"/>
              </a:schemeClr>
              <a:schemeClr val="phClr">
                <a:tint val="96000"/>
                <a:satMod val="130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5A2F9111-B2DB-470C-BA56-608F9B6588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4AE901BC-D190-49E6-8B33-2F32A0F2BF0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Academic Course Overview (widescreen)</Template>
  <TotalTime>0</TotalTime>
  <Words>804</Words>
  <Application>Microsoft Office PowerPoint</Application>
  <PresentationFormat>Widescreen</PresentationFormat>
  <Paragraphs>76</Paragraphs>
  <Slides>13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Century Gothic</vt:lpstr>
      <vt:lpstr>Wingdings 3</vt:lpstr>
      <vt:lpstr>Ion</vt:lpstr>
      <vt:lpstr>Warring with the Natives</vt:lpstr>
      <vt:lpstr>Essential Questions in this module:</vt:lpstr>
      <vt:lpstr>The Pequot War of 1637</vt:lpstr>
      <vt:lpstr>The Pequot War of 1637</vt:lpstr>
      <vt:lpstr>King Philip’s War Your assignment: </vt:lpstr>
      <vt:lpstr>PICK A SIDE! Natives or Colonists? </vt:lpstr>
      <vt:lpstr>Revisit your EQ</vt:lpstr>
      <vt:lpstr>The French and Indian War (The Seven Year’s War)</vt:lpstr>
      <vt:lpstr>Context:</vt:lpstr>
      <vt:lpstr>New France Color map and keep in notebook</vt:lpstr>
      <vt:lpstr>What do you think the message behind this image is?</vt:lpstr>
      <vt:lpstr>Your assignment: Using the textbook create a poster detailing the cause, course, and consequences of the French and Indian War.   </vt:lpstr>
      <vt:lpstr>Revisit your EQ.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2014-09-20T16:19:12Z</dcterms:created>
  <dcterms:modified xsi:type="dcterms:W3CDTF">2014-09-23T13:52:24Z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TC030395169991</vt:lpwstr>
  </property>
</Properties>
</file>